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2"/>
  </p:notesMasterIdLst>
  <p:sldIdLst>
    <p:sldId id="368" r:id="rId3"/>
    <p:sldId id="295" r:id="rId4"/>
    <p:sldId id="307" r:id="rId5"/>
    <p:sldId id="296" r:id="rId6"/>
    <p:sldId id="309" r:id="rId7"/>
    <p:sldId id="310" r:id="rId8"/>
    <p:sldId id="311" r:id="rId9"/>
    <p:sldId id="312" r:id="rId10"/>
    <p:sldId id="303" r:id="rId11"/>
    <p:sldId id="314" r:id="rId12"/>
    <p:sldId id="313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02" r:id="rId21"/>
    <p:sldId id="322" r:id="rId22"/>
    <p:sldId id="323" r:id="rId23"/>
    <p:sldId id="324" r:id="rId24"/>
    <p:sldId id="325" r:id="rId25"/>
    <p:sldId id="326" r:id="rId26"/>
    <p:sldId id="328" r:id="rId27"/>
    <p:sldId id="327" r:id="rId28"/>
    <p:sldId id="329" r:id="rId29"/>
    <p:sldId id="330" r:id="rId30"/>
    <p:sldId id="331" r:id="rId31"/>
    <p:sldId id="333" r:id="rId32"/>
    <p:sldId id="332" r:id="rId33"/>
    <p:sldId id="334" r:id="rId34"/>
    <p:sldId id="335" r:id="rId35"/>
    <p:sldId id="336" r:id="rId36"/>
    <p:sldId id="369" r:id="rId37"/>
    <p:sldId id="306" r:id="rId38"/>
    <p:sldId id="337" r:id="rId39"/>
    <p:sldId id="338" r:id="rId40"/>
    <p:sldId id="339" r:id="rId41"/>
    <p:sldId id="340" r:id="rId42"/>
    <p:sldId id="341" r:id="rId43"/>
    <p:sldId id="343" r:id="rId44"/>
    <p:sldId id="342" r:id="rId45"/>
    <p:sldId id="344" r:id="rId46"/>
    <p:sldId id="345" r:id="rId47"/>
    <p:sldId id="346" r:id="rId48"/>
    <p:sldId id="347" r:id="rId49"/>
    <p:sldId id="348" r:id="rId50"/>
    <p:sldId id="349" r:id="rId51"/>
    <p:sldId id="350" r:id="rId52"/>
    <p:sldId id="351" r:id="rId53"/>
    <p:sldId id="352" r:id="rId54"/>
    <p:sldId id="305" r:id="rId55"/>
    <p:sldId id="353" r:id="rId56"/>
    <p:sldId id="354" r:id="rId57"/>
    <p:sldId id="355" r:id="rId58"/>
    <p:sldId id="356" r:id="rId59"/>
    <p:sldId id="357" r:id="rId60"/>
    <p:sldId id="358" r:id="rId61"/>
    <p:sldId id="359" r:id="rId62"/>
    <p:sldId id="360" r:id="rId63"/>
    <p:sldId id="362" r:id="rId64"/>
    <p:sldId id="363" r:id="rId65"/>
    <p:sldId id="364" r:id="rId66"/>
    <p:sldId id="361" r:id="rId67"/>
    <p:sldId id="365" r:id="rId68"/>
    <p:sldId id="366" r:id="rId69"/>
    <p:sldId id="301" r:id="rId70"/>
    <p:sldId id="367" r:id="rId71"/>
  </p:sldIdLst>
  <p:sldSz cx="17068800" cy="96012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279525" indent="-3651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919288" indent="-5476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559050" indent="-7302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53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760" autoAdjust="0"/>
  </p:normalViewPr>
  <p:slideViewPr>
    <p:cSldViewPr>
      <p:cViewPr varScale="1">
        <p:scale>
          <a:sx n="51" d="100"/>
          <a:sy n="51" d="100"/>
        </p:scale>
        <p:origin x="696" y="36"/>
      </p:cViewPr>
      <p:guideLst>
        <p:guide orient="horz" pos="3024"/>
        <p:guide pos="53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9CE740F-88CB-4888-94FA-6104E346C2FF}" type="datetimeFigureOut">
              <a:rPr lang="es-AR"/>
              <a:pPr>
                <a:defRPr/>
              </a:pPr>
              <a:t>6/7/2017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44C20D-429D-4496-ACE2-352EC8809EB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17838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80160" y="2982597"/>
            <a:ext cx="14508480" cy="205803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60320" y="5440680"/>
            <a:ext cx="1194816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53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06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13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20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73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2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A9E8F-4CB9-414C-8350-FDB211397661}" type="datetime1">
              <a:rPr lang="es-ES"/>
              <a:pPr>
                <a:defRPr/>
              </a:pPr>
              <a:t>06/07/2017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ECA4B-CF28-44F1-908C-B20C83C3B1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34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B143B-4467-45B0-83C1-D5F469715D09}" type="datetime1">
              <a:rPr lang="es-ES"/>
              <a:pPr>
                <a:defRPr/>
              </a:pPr>
              <a:t>06/07/2017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AEE1B-77C7-4B54-B41E-2F653C4F88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512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2374880" y="384495"/>
            <a:ext cx="3840480" cy="81921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53440" y="384495"/>
            <a:ext cx="11236960" cy="81921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D1D58-490F-4AAF-8D9D-83604905753D}" type="datetime1">
              <a:rPr lang="es-ES"/>
              <a:pPr>
                <a:defRPr/>
              </a:pPr>
              <a:t>06/07/2017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14199-1DFA-4E32-A4B9-437188E37E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151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80160" y="2982597"/>
            <a:ext cx="14508480" cy="205803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60320" y="5440680"/>
            <a:ext cx="1194816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E9E551-21BC-4842-8092-59A89F4B1E1E}" type="datetime1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06/07/2017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1DA6AA-2B4F-45AA-8BF8-294C1A700119}" type="slidenum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353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2D725B-CC6A-4112-8AA5-D94C5D7ECAAC}" type="datetime1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06/07/2017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A4975D-11F7-47E5-9C1F-425497C08403}" type="slidenum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358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8317" y="6169662"/>
            <a:ext cx="1450848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48317" y="4069399"/>
            <a:ext cx="1450848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B94404-A73B-4274-8472-8BB7CB5FEAA5}" type="datetime1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06/07/2017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6CED3-0312-4C23-A79D-26DD23BF5B15}" type="slidenum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501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53440" y="2240281"/>
            <a:ext cx="753872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676640" y="2240281"/>
            <a:ext cx="753872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A8AAB-93EF-4839-B202-5E0E76E872E6}" type="datetime1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06/07/2017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E464-01FE-432B-B784-B4D0D52BFF4E}" type="slidenum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462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3441" y="2149159"/>
            <a:ext cx="7541684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53441" y="3044826"/>
            <a:ext cx="7541684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8670715" y="2149159"/>
            <a:ext cx="7544647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8670715" y="3044826"/>
            <a:ext cx="7544647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4924A-A640-426C-82F7-2B754093E113}" type="datetime1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06/07/2017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027F6F-7956-4DBD-93A4-F39052D38081}" type="slidenum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522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3DFA0-D01D-4D25-89DC-C06D3EF66484}" type="datetime1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06/07/2017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94A15F-1A52-4DC5-ADCF-88914BCD2660}" type="slidenum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101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48959-FBF3-4841-A7B5-D5E5EAB75714}" type="datetime1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06/07/2017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ABA54-DAC5-44F6-A896-F93A847BEE45}" type="slidenum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121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3442" y="382270"/>
            <a:ext cx="5615517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73427" y="382271"/>
            <a:ext cx="9541933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53442" y="2009141"/>
            <a:ext cx="5615517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6925C-C9D0-4898-95AD-43CECBDD040C}" type="datetime1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06/07/2017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32ABA0-D4EA-4883-930B-7DAA9A64DDD2}" type="slidenum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04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1AB64-A2E1-4209-947F-3C40862BB845}" type="datetime1">
              <a:rPr lang="es-ES"/>
              <a:pPr>
                <a:defRPr/>
              </a:pPr>
              <a:t>06/07/2017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4E876-216A-4989-90C1-26F4E94497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029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5604" y="6720841"/>
            <a:ext cx="1024128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345604" y="857885"/>
            <a:ext cx="1024128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345604" y="7514274"/>
            <a:ext cx="1024128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D918C-C0AF-4F5C-B749-22F0D47BECD4}" type="datetime1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06/07/2017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32256-5719-49DE-A57D-46CF3D178E27}" type="slidenum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851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7B685-CD6F-4C16-9F6B-48E5DAD85FDD}" type="datetime1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06/07/2017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FD5414-DE9A-41B7-9630-2A846C9E50B0}" type="slidenum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025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2374880" y="384495"/>
            <a:ext cx="3840480" cy="81921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53440" y="384495"/>
            <a:ext cx="11236960" cy="81921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E0727-CC4C-4E8C-852C-FA2D5C465B74}" type="datetime1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06/07/2017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55F449-3C17-4B27-9B61-E4CAB2C45B6E}" type="slidenum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00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8317" y="6169662"/>
            <a:ext cx="14508480" cy="1906905"/>
          </a:xfrm>
        </p:spPr>
        <p:txBody>
          <a:bodyPr anchor="t"/>
          <a:lstStyle>
            <a:lvl1pPr algn="l">
              <a:defRPr sz="7466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48317" y="4069399"/>
            <a:ext cx="14508480" cy="2100262"/>
          </a:xfrm>
        </p:spPr>
        <p:txBody>
          <a:bodyPr anchor="b"/>
          <a:lstStyle>
            <a:lvl1pPr marL="0" indent="0">
              <a:buNone/>
              <a:defRPr sz="3733">
                <a:solidFill>
                  <a:schemeClr val="tx1">
                    <a:tint val="75000"/>
                  </a:schemeClr>
                </a:solidFill>
              </a:defRPr>
            </a:lvl1pPr>
            <a:lvl2pPr marL="853419" indent="0">
              <a:buNone/>
              <a:defRPr sz="3333">
                <a:solidFill>
                  <a:schemeClr val="tx1">
                    <a:tint val="75000"/>
                  </a:schemeClr>
                </a:solidFill>
              </a:defRPr>
            </a:lvl2pPr>
            <a:lvl3pPr marL="1706837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3pPr>
            <a:lvl4pPr marL="2560256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4pPr>
            <a:lvl5pPr marL="341367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5pPr>
            <a:lvl6pPr marL="4267093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5120512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5973931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6827349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E2B77-4EC7-4FDD-AAF3-65AD50BCD6B5}" type="datetime1">
              <a:rPr lang="es-ES"/>
              <a:pPr>
                <a:defRPr/>
              </a:pPr>
              <a:t>06/07/2017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32CAF-8111-476F-BFF2-B1CDAB0FE22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666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53440" y="2240281"/>
            <a:ext cx="7538720" cy="6336348"/>
          </a:xfrm>
        </p:spPr>
        <p:txBody>
          <a:bodyPr/>
          <a:lstStyle>
            <a:lvl1pPr>
              <a:defRPr sz="5200"/>
            </a:lvl1pPr>
            <a:lvl2pPr>
              <a:defRPr sz="4533"/>
            </a:lvl2pPr>
            <a:lvl3pPr>
              <a:defRPr sz="3733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676640" y="2240281"/>
            <a:ext cx="7538720" cy="6336348"/>
          </a:xfrm>
        </p:spPr>
        <p:txBody>
          <a:bodyPr/>
          <a:lstStyle>
            <a:lvl1pPr>
              <a:defRPr sz="5200"/>
            </a:lvl1pPr>
            <a:lvl2pPr>
              <a:defRPr sz="4533"/>
            </a:lvl2pPr>
            <a:lvl3pPr>
              <a:defRPr sz="3733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08EC3-C421-4299-B721-52577965457A}" type="datetime1">
              <a:rPr lang="es-ES"/>
              <a:pPr>
                <a:defRPr/>
              </a:pPr>
              <a:t>06/07/2017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096A5-B846-4604-B24F-CBDDF60CB9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83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3441" y="2149159"/>
            <a:ext cx="7541684" cy="895667"/>
          </a:xfrm>
        </p:spPr>
        <p:txBody>
          <a:bodyPr anchor="b"/>
          <a:lstStyle>
            <a:lvl1pPr marL="0" indent="0">
              <a:buNone/>
              <a:defRPr sz="4533" b="1"/>
            </a:lvl1pPr>
            <a:lvl2pPr marL="853419" indent="0">
              <a:buNone/>
              <a:defRPr sz="3733" b="1"/>
            </a:lvl2pPr>
            <a:lvl3pPr marL="1706837" indent="0">
              <a:buNone/>
              <a:defRPr sz="3333" b="1"/>
            </a:lvl3pPr>
            <a:lvl4pPr marL="2560256" indent="0">
              <a:buNone/>
              <a:defRPr sz="2933" b="1"/>
            </a:lvl4pPr>
            <a:lvl5pPr marL="3413675" indent="0">
              <a:buNone/>
              <a:defRPr sz="2933" b="1"/>
            </a:lvl5pPr>
            <a:lvl6pPr marL="4267093" indent="0">
              <a:buNone/>
              <a:defRPr sz="2933" b="1"/>
            </a:lvl6pPr>
            <a:lvl7pPr marL="5120512" indent="0">
              <a:buNone/>
              <a:defRPr sz="2933" b="1"/>
            </a:lvl7pPr>
            <a:lvl8pPr marL="5973931" indent="0">
              <a:buNone/>
              <a:defRPr sz="2933" b="1"/>
            </a:lvl8pPr>
            <a:lvl9pPr marL="6827349" indent="0">
              <a:buNone/>
              <a:defRPr sz="293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53441" y="3044826"/>
            <a:ext cx="7541684" cy="5531803"/>
          </a:xfrm>
        </p:spPr>
        <p:txBody>
          <a:bodyPr/>
          <a:lstStyle>
            <a:lvl1pPr>
              <a:defRPr sz="4533"/>
            </a:lvl1pPr>
            <a:lvl2pPr>
              <a:defRPr sz="3733"/>
            </a:lvl2pPr>
            <a:lvl3pPr>
              <a:defRPr sz="3333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8670715" y="2149159"/>
            <a:ext cx="7544647" cy="895667"/>
          </a:xfrm>
        </p:spPr>
        <p:txBody>
          <a:bodyPr anchor="b"/>
          <a:lstStyle>
            <a:lvl1pPr marL="0" indent="0">
              <a:buNone/>
              <a:defRPr sz="4533" b="1"/>
            </a:lvl1pPr>
            <a:lvl2pPr marL="853419" indent="0">
              <a:buNone/>
              <a:defRPr sz="3733" b="1"/>
            </a:lvl2pPr>
            <a:lvl3pPr marL="1706837" indent="0">
              <a:buNone/>
              <a:defRPr sz="3333" b="1"/>
            </a:lvl3pPr>
            <a:lvl4pPr marL="2560256" indent="0">
              <a:buNone/>
              <a:defRPr sz="2933" b="1"/>
            </a:lvl4pPr>
            <a:lvl5pPr marL="3413675" indent="0">
              <a:buNone/>
              <a:defRPr sz="2933" b="1"/>
            </a:lvl5pPr>
            <a:lvl6pPr marL="4267093" indent="0">
              <a:buNone/>
              <a:defRPr sz="2933" b="1"/>
            </a:lvl6pPr>
            <a:lvl7pPr marL="5120512" indent="0">
              <a:buNone/>
              <a:defRPr sz="2933" b="1"/>
            </a:lvl7pPr>
            <a:lvl8pPr marL="5973931" indent="0">
              <a:buNone/>
              <a:defRPr sz="2933" b="1"/>
            </a:lvl8pPr>
            <a:lvl9pPr marL="6827349" indent="0">
              <a:buNone/>
              <a:defRPr sz="293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8670715" y="3044826"/>
            <a:ext cx="7544647" cy="5531803"/>
          </a:xfrm>
        </p:spPr>
        <p:txBody>
          <a:bodyPr/>
          <a:lstStyle>
            <a:lvl1pPr>
              <a:defRPr sz="4533"/>
            </a:lvl1pPr>
            <a:lvl2pPr>
              <a:defRPr sz="3733"/>
            </a:lvl2pPr>
            <a:lvl3pPr>
              <a:defRPr sz="3333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4357F-A0C5-43EE-A281-966D753D9E07}" type="datetime1">
              <a:rPr lang="es-ES"/>
              <a:pPr>
                <a:defRPr/>
              </a:pPr>
              <a:t>06/07/2017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5BE3E-C70C-4EFC-8528-8C68C18A4A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493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9BB1C-7657-4B92-8188-69DEEF7DC516}" type="datetime1">
              <a:rPr lang="es-ES"/>
              <a:pPr>
                <a:defRPr/>
              </a:pPr>
              <a:t>06/07/2017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ABCE6-6B0C-4065-8CDB-667007C540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042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8089-3ECC-416B-A6AD-CE9213708681}" type="datetime1">
              <a:rPr lang="es-ES"/>
              <a:pPr>
                <a:defRPr/>
              </a:pPr>
              <a:t>06/07/2017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0E19-86A7-4B17-948B-4C067B5BB7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061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3442" y="382270"/>
            <a:ext cx="5615517" cy="1626870"/>
          </a:xfrm>
        </p:spPr>
        <p:txBody>
          <a:bodyPr anchor="b"/>
          <a:lstStyle>
            <a:lvl1pPr algn="l">
              <a:defRPr sz="3733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73427" y="382271"/>
            <a:ext cx="9541933" cy="819435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33"/>
            </a:lvl3pPr>
            <a:lvl4pPr>
              <a:defRPr sz="3733"/>
            </a:lvl4pPr>
            <a:lvl5pPr>
              <a:defRPr sz="3733"/>
            </a:lvl5pPr>
            <a:lvl6pPr>
              <a:defRPr sz="3733"/>
            </a:lvl6pPr>
            <a:lvl7pPr>
              <a:defRPr sz="3733"/>
            </a:lvl7pPr>
            <a:lvl8pPr>
              <a:defRPr sz="3733"/>
            </a:lvl8pPr>
            <a:lvl9pPr>
              <a:defRPr sz="37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53442" y="2009141"/>
            <a:ext cx="5615517" cy="6567488"/>
          </a:xfrm>
        </p:spPr>
        <p:txBody>
          <a:bodyPr/>
          <a:lstStyle>
            <a:lvl1pPr marL="0" indent="0">
              <a:buNone/>
              <a:defRPr sz="2667"/>
            </a:lvl1pPr>
            <a:lvl2pPr marL="853419" indent="0">
              <a:buNone/>
              <a:defRPr sz="2267"/>
            </a:lvl2pPr>
            <a:lvl3pPr marL="1706837" indent="0">
              <a:buNone/>
              <a:defRPr sz="1867"/>
            </a:lvl3pPr>
            <a:lvl4pPr marL="2560256" indent="0">
              <a:buNone/>
              <a:defRPr sz="1733"/>
            </a:lvl4pPr>
            <a:lvl5pPr marL="3413675" indent="0">
              <a:buNone/>
              <a:defRPr sz="1733"/>
            </a:lvl5pPr>
            <a:lvl6pPr marL="4267093" indent="0">
              <a:buNone/>
              <a:defRPr sz="1733"/>
            </a:lvl6pPr>
            <a:lvl7pPr marL="5120512" indent="0">
              <a:buNone/>
              <a:defRPr sz="1733"/>
            </a:lvl7pPr>
            <a:lvl8pPr marL="5973931" indent="0">
              <a:buNone/>
              <a:defRPr sz="1733"/>
            </a:lvl8pPr>
            <a:lvl9pPr marL="6827349" indent="0">
              <a:buNone/>
              <a:defRPr sz="17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E680A-367E-4186-BE14-E46108DE836A}" type="datetime1">
              <a:rPr lang="es-ES"/>
              <a:pPr>
                <a:defRPr/>
              </a:pPr>
              <a:t>06/07/2017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301D4-F4D8-402F-B2A7-F3E369F354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58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5604" y="6720841"/>
            <a:ext cx="10241280" cy="793433"/>
          </a:xfrm>
        </p:spPr>
        <p:txBody>
          <a:bodyPr anchor="b"/>
          <a:lstStyle>
            <a:lvl1pPr algn="l">
              <a:defRPr sz="3733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345604" y="857885"/>
            <a:ext cx="10241280" cy="5760720"/>
          </a:xfrm>
        </p:spPr>
        <p:txBody>
          <a:bodyPr rtlCol="0">
            <a:normAutofit/>
          </a:bodyPr>
          <a:lstStyle>
            <a:lvl1pPr marL="0" indent="0">
              <a:buNone/>
              <a:defRPr sz="6000"/>
            </a:lvl1pPr>
            <a:lvl2pPr marL="853419" indent="0">
              <a:buNone/>
              <a:defRPr sz="5200"/>
            </a:lvl2pPr>
            <a:lvl3pPr marL="1706837" indent="0">
              <a:buNone/>
              <a:defRPr sz="4533"/>
            </a:lvl3pPr>
            <a:lvl4pPr marL="2560256" indent="0">
              <a:buNone/>
              <a:defRPr sz="3733"/>
            </a:lvl4pPr>
            <a:lvl5pPr marL="3413675" indent="0">
              <a:buNone/>
              <a:defRPr sz="3733"/>
            </a:lvl5pPr>
            <a:lvl6pPr marL="4267093" indent="0">
              <a:buNone/>
              <a:defRPr sz="3733"/>
            </a:lvl6pPr>
            <a:lvl7pPr marL="5120512" indent="0">
              <a:buNone/>
              <a:defRPr sz="3733"/>
            </a:lvl7pPr>
            <a:lvl8pPr marL="5973931" indent="0">
              <a:buNone/>
              <a:defRPr sz="3733"/>
            </a:lvl8pPr>
            <a:lvl9pPr marL="6827349" indent="0">
              <a:buNone/>
              <a:defRPr sz="3733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345604" y="7514274"/>
            <a:ext cx="10241280" cy="1126807"/>
          </a:xfrm>
        </p:spPr>
        <p:txBody>
          <a:bodyPr/>
          <a:lstStyle>
            <a:lvl1pPr marL="0" indent="0">
              <a:buNone/>
              <a:defRPr sz="2667"/>
            </a:lvl1pPr>
            <a:lvl2pPr marL="853419" indent="0">
              <a:buNone/>
              <a:defRPr sz="2267"/>
            </a:lvl2pPr>
            <a:lvl3pPr marL="1706837" indent="0">
              <a:buNone/>
              <a:defRPr sz="1867"/>
            </a:lvl3pPr>
            <a:lvl4pPr marL="2560256" indent="0">
              <a:buNone/>
              <a:defRPr sz="1733"/>
            </a:lvl4pPr>
            <a:lvl5pPr marL="3413675" indent="0">
              <a:buNone/>
              <a:defRPr sz="1733"/>
            </a:lvl5pPr>
            <a:lvl6pPr marL="4267093" indent="0">
              <a:buNone/>
              <a:defRPr sz="1733"/>
            </a:lvl6pPr>
            <a:lvl7pPr marL="5120512" indent="0">
              <a:buNone/>
              <a:defRPr sz="1733"/>
            </a:lvl7pPr>
            <a:lvl8pPr marL="5973931" indent="0">
              <a:buNone/>
              <a:defRPr sz="1733"/>
            </a:lvl8pPr>
            <a:lvl9pPr marL="6827349" indent="0">
              <a:buNone/>
              <a:defRPr sz="17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8199B-E076-4891-BB00-55A0C3E8EE0B}" type="datetime1">
              <a:rPr lang="es-ES"/>
              <a:pPr>
                <a:defRPr/>
              </a:pPr>
              <a:t>06/07/2017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BAAB7-4303-4D65-B414-E51EBBD4AA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90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853018" y="384175"/>
            <a:ext cx="1536276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853018" y="2239963"/>
            <a:ext cx="15362767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853018" y="8899526"/>
            <a:ext cx="3983567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26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47955E-253E-4EB9-B590-08D8AA1073E9}" type="datetime1">
              <a:rPr lang="es-ES"/>
              <a:pPr>
                <a:defRPr/>
              </a:pPr>
              <a:t>06/07/2017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31418" y="8899526"/>
            <a:ext cx="5405967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26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2232218" y="8899526"/>
            <a:ext cx="3983567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26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3A229C-7353-43F2-9B55-6336682154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26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5pPr>
      <a:lvl6pPr marL="853419" algn="ctr" rtl="0" fontAlgn="base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6pPr>
      <a:lvl7pPr marL="1706837" algn="ctr" rtl="0" fontAlgn="base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7pPr>
      <a:lvl8pPr marL="2560256" algn="ctr" rtl="0" fontAlgn="base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8pPr>
      <a:lvl9pPr marL="3413675" algn="ctr" rtl="0" fontAlgn="base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9pPr>
    </p:titleStyle>
    <p:bodyStyle>
      <a:lvl1pPr marL="639217" indent="-6392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6383" indent="-53338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3547" indent="-4254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33" kern="1200">
          <a:solidFill>
            <a:schemeClr val="tx1"/>
          </a:solidFill>
          <a:latin typeface="+mn-lt"/>
          <a:ea typeface="+mn-ea"/>
          <a:cs typeface="+mn-cs"/>
        </a:defRPr>
      </a:lvl3pPr>
      <a:lvl4pPr marL="2986543" indent="-4254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4pPr>
      <a:lvl5pPr marL="3839537" indent="-4254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733" kern="1200">
          <a:solidFill>
            <a:schemeClr val="tx1"/>
          </a:solidFill>
          <a:latin typeface="+mn-lt"/>
          <a:ea typeface="+mn-ea"/>
          <a:cs typeface="+mn-cs"/>
        </a:defRPr>
      </a:lvl5pPr>
      <a:lvl6pPr marL="4693803" indent="-426709" algn="l" defTabSz="1706837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6pPr>
      <a:lvl7pPr marL="5547221" indent="-426709" algn="l" defTabSz="1706837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7pPr>
      <a:lvl8pPr marL="6400640" indent="-426709" algn="l" defTabSz="1706837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8pPr>
      <a:lvl9pPr marL="7254059" indent="-426709" algn="l" defTabSz="1706837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1pPr>
      <a:lvl2pPr marL="853419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706837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3pPr>
      <a:lvl4pPr marL="2560256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4pPr>
      <a:lvl5pPr marL="3413675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5pPr>
      <a:lvl6pPr marL="4267093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6pPr>
      <a:lvl7pPr marL="5120512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7pPr>
      <a:lvl8pPr marL="5973931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8pPr>
      <a:lvl9pPr marL="6827349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853018" y="384175"/>
            <a:ext cx="1536276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853018" y="2239963"/>
            <a:ext cx="15362767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853018" y="8899526"/>
            <a:ext cx="3983567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D416C-D1DD-463F-9C36-15395817E597}" type="datetime1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06/07/2017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31418" y="8899526"/>
            <a:ext cx="5405967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2232218" y="8899526"/>
            <a:ext cx="3983567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F29295-4051-412B-A943-F6630ED0F779}" type="slidenum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60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5pPr>
      <a:lvl6pPr marL="64008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6pPr>
      <a:lvl7pPr marL="128016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7pPr>
      <a:lvl8pPr marL="192024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8pPr>
      <a:lvl9pPr marL="256032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9pPr>
    </p:titleStyle>
    <p:bodyStyle>
      <a:lvl1pPr marL="479425" indent="-479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63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>
          <a:xfrm>
            <a:off x="0" y="2237496"/>
            <a:ext cx="17068799" cy="2743200"/>
          </a:xfrm>
        </p:spPr>
        <p:txBody>
          <a:bodyPr/>
          <a:lstStyle/>
          <a:p>
            <a:pPr eaLnBrk="1" hangingPunct="1">
              <a:defRPr/>
            </a:pPr>
            <a:r>
              <a:rPr lang="es-AR" sz="20000" spc="-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AR" sz="20000" spc="-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FE</a:t>
            </a:r>
            <a:r>
              <a:rPr lang="es-AR" sz="20000" spc="-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cristiana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81672" y="5736703"/>
            <a:ext cx="13969552" cy="3673997"/>
          </a:xfrm>
        </p:spPr>
        <p:txBody>
          <a:bodyPr rtlCol="0">
            <a:normAutofit fontScale="77500" lnSpcReduction="2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9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s-AR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informativo teológico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s-AR" sz="7333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s-AR" sz="42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P. Juan María Gallardo</a:t>
            </a:r>
            <a:endParaRPr lang="es-ES" sz="42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La imagen puede contener: texto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0" b="17837"/>
          <a:stretch/>
        </p:blipFill>
        <p:spPr bwMode="auto">
          <a:xfrm>
            <a:off x="3205808" y="6802427"/>
            <a:ext cx="4882282" cy="260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3500672" y="6881281"/>
            <a:ext cx="22974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6000" b="1" i="0" u="none" strike="noStrike" kern="1200" cap="none" spc="-30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HORA</a:t>
            </a:r>
            <a:endParaRPr kumimoji="0" lang="es-MX" sz="6000" b="1" i="0" u="none" strike="noStrike" kern="1200" cap="none" spc="-30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9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9 Marcador de contenido"/>
          <p:cNvSpPr>
            <a:spLocks noGrp="1"/>
          </p:cNvSpPr>
          <p:nvPr>
            <p:ph idx="1"/>
          </p:nvPr>
        </p:nvSpPr>
        <p:spPr>
          <a:xfrm>
            <a:off x="6230144" y="440423"/>
            <a:ext cx="8713068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 el año 313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emperador Constantino I concedió a los cristianos la libertad de profesar su fe, e inició una política muy benévola hacia ellos. 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el emperador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Teodosio I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379-395) el cristianismo se convirtió en la religión oficial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Imperio Romano. 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finales del s. IV los cristianos eran ya la mayoría de la población del imperio romano.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B7E0A-7995-487A-8A58-8C4E17832758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pic>
        <p:nvPicPr>
          <p:cNvPr id="11276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28" y="156063"/>
            <a:ext cx="4637845" cy="918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9 Marcador de contenido"/>
          <p:cNvSpPr>
            <a:spLocks noGrp="1"/>
          </p:cNvSpPr>
          <p:nvPr>
            <p:ph idx="1"/>
          </p:nvPr>
        </p:nvSpPr>
        <p:spPr>
          <a:xfrm>
            <a:off x="469504" y="529448"/>
            <a:ext cx="9577064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 el s. IV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Iglesia tuvo que afrontar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fuerte crisis interna: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cuestión arriana. </a:t>
            </a:r>
          </a:p>
          <a:p>
            <a:pPr>
              <a:lnSpc>
                <a:spcPct val="85000"/>
              </a:lnSpc>
            </a:pPr>
            <a:endParaRPr lang="es-ES" sz="4267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Arrio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presbítero de Alejandría,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Egipto, sostuvo teorías heréticas: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2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Negaba la divinidad del Hijo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sería, en cambio, la primera de las criaturas, aunque superior a las demás;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también </a:t>
            </a:r>
            <a:r>
              <a:rPr lang="es-ES" sz="42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divinidad </a:t>
            </a:r>
            <a:r>
              <a:rPr lang="es-ES" sz="4267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ES" sz="42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Espíritu Santo.</a:t>
            </a:r>
            <a:endParaRPr lang="es-AR" sz="4267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9A89C-4391-4946-80FB-90AB1A326581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pic>
        <p:nvPicPr>
          <p:cNvPr id="12299" name="1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6389" r="9238" b="7278"/>
          <a:stretch>
            <a:fillRect/>
          </a:stretch>
        </p:blipFill>
        <p:spPr bwMode="auto">
          <a:xfrm>
            <a:off x="10755095" y="283062"/>
            <a:ext cx="5700185" cy="905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9 Marcador de contenido"/>
          <p:cNvSpPr>
            <a:spLocks noGrp="1"/>
          </p:cNvSpPr>
          <p:nvPr>
            <p:ph idx="1"/>
          </p:nvPr>
        </p:nvSpPr>
        <p:spPr>
          <a:xfrm>
            <a:off x="7621603" y="529448"/>
            <a:ext cx="8545645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crisis doctrinal fue resuelta gracias a los dos primeros concilios ecuménicos,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primero de Nicea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(325) y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primero de </a:t>
            </a:r>
            <a:b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Constantinopla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(381),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los cuales: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1.-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condenó el arrianismo,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2.-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proclamó solemnemente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divinidad del Hijo (</a:t>
            </a:r>
            <a:r>
              <a:rPr lang="es-ES" sz="4267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consubstantialis</a:t>
            </a:r>
            <a:r>
              <a:rPr lang="es-ES" sz="4267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267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Patri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griego </a:t>
            </a:r>
            <a:r>
              <a:rPr lang="es-ES" sz="4267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homoousios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y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Espíritu Santo, y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42875-5845-48E6-9A5F-200DDF4A9009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pic>
        <p:nvPicPr>
          <p:cNvPr id="13323" name="1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1" t="5667" r="7709" b="6667"/>
          <a:stretch>
            <a:fillRect/>
          </a:stretch>
        </p:blipFill>
        <p:spPr bwMode="auto">
          <a:xfrm>
            <a:off x="613520" y="245004"/>
            <a:ext cx="6294326" cy="916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9 Marcador de contenido"/>
          <p:cNvSpPr>
            <a:spLocks noGrp="1"/>
          </p:cNvSpPr>
          <p:nvPr>
            <p:ph idx="1"/>
          </p:nvPr>
        </p:nvSpPr>
        <p:spPr>
          <a:xfrm>
            <a:off x="397495" y="539031"/>
            <a:ext cx="9426975" cy="10382249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3.-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se compuso el Símbolo Niceno-Constantinopolitano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" sz="4267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Credo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arrianismo sobrevivió hasta el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VII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porque los misioneros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arrianos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lograron convertir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credo a muchos pueblos germánicos, que sólo poco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poco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pasaron al catolicismo. 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s. V hubo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dos herejías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cristológicas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.- El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nestorianismo y </a:t>
            </a:r>
            <a:b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.- El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monofisismo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D92A8-FF2A-4B3A-8763-7420ACFD5047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pic>
        <p:nvPicPr>
          <p:cNvPr id="14347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t="3525" b="5875"/>
          <a:stretch>
            <a:fillRect/>
          </a:stretch>
        </p:blipFill>
        <p:spPr bwMode="auto">
          <a:xfrm>
            <a:off x="9824471" y="200429"/>
            <a:ext cx="6630809" cy="899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9 Marcador de contenido"/>
          <p:cNvSpPr>
            <a:spLocks noGrp="1"/>
          </p:cNvSpPr>
          <p:nvPr>
            <p:ph idx="1"/>
          </p:nvPr>
        </p:nvSpPr>
        <p:spPr>
          <a:xfrm>
            <a:off x="6878216" y="385431"/>
            <a:ext cx="8329952" cy="844761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uvieron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“efecto positivo”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obligar a la Iglesia a profundizar en el dogma para formularlo de modo más preciso. 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1.- El nestorianismo: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afirma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existencia en Cristo de dos personas, además de dos naturalezas.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Fue condenada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por el Concilio de Éfeso (431)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reafirmó la unicidad de la persona de Cristo.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8650D-4BD2-479C-8DC7-20EB60BAB437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pic>
        <p:nvPicPr>
          <p:cNvPr id="1537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" t="3207" r="2632" b="3117"/>
          <a:stretch>
            <a:fillRect/>
          </a:stretch>
        </p:blipFill>
        <p:spPr bwMode="auto">
          <a:xfrm>
            <a:off x="685528" y="149711"/>
            <a:ext cx="5810047" cy="918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9 Marcador de contenido"/>
          <p:cNvSpPr>
            <a:spLocks noGrp="1"/>
          </p:cNvSpPr>
          <p:nvPr>
            <p:ph idx="1"/>
          </p:nvPr>
        </p:nvSpPr>
        <p:spPr>
          <a:xfrm>
            <a:off x="397496" y="457439"/>
            <a:ext cx="8640960" cy="844761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los nestorianos derivan las Iglesias siro-orientales y malabares, aún separadas de Roma. </a:t>
            </a:r>
          </a:p>
          <a:p>
            <a:pPr>
              <a:lnSpc>
                <a:spcPct val="85000"/>
              </a:lnSpc>
            </a:pP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2.- El monofisismo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sostenía la existencia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Cristo de una sola naturaleza, la divina.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Concilio de Calcedonia (451)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condenó el monofisismo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afirmó que en Cristo hay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dos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naturalezas,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divina y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humana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(…) 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4974A-9BA1-4251-B2E4-824D44DAFCA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396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" t="5626" r="6749" b="7700"/>
          <a:stretch>
            <a:fillRect/>
          </a:stretch>
        </p:blipFill>
        <p:spPr bwMode="auto">
          <a:xfrm>
            <a:off x="10192985" y="254290"/>
            <a:ext cx="6262295" cy="893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9 Marcador de contenido"/>
          <p:cNvSpPr>
            <a:spLocks noGrp="1"/>
          </p:cNvSpPr>
          <p:nvPr>
            <p:ph idx="1"/>
          </p:nvPr>
        </p:nvSpPr>
        <p:spPr>
          <a:xfrm>
            <a:off x="7646960" y="457440"/>
            <a:ext cx="8232256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unidas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la persona del Verbo </a:t>
            </a:r>
            <a:endParaRPr lang="es-ES" sz="4267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 confusión ni mutación (contra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nestorianismo), </a:t>
            </a:r>
            <a:endParaRPr lang="es-ES" sz="4267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 división ni separación (contra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monofisismo): 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Estos son los cuatro adverbios de Calcedonia: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267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inconfuse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267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immutabiliter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267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indivise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267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inseparabiliter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31CA4-BD50-424B-88A7-4794DFBEB4D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419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" r="3346" b="2315"/>
          <a:stretch>
            <a:fillRect/>
          </a:stretch>
        </p:blipFill>
        <p:spPr bwMode="auto">
          <a:xfrm>
            <a:off x="685528" y="259149"/>
            <a:ext cx="6527800" cy="900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9 Marcador de contenido"/>
          <p:cNvSpPr>
            <a:spLocks noGrp="1"/>
          </p:cNvSpPr>
          <p:nvPr>
            <p:ph idx="1"/>
          </p:nvPr>
        </p:nvSpPr>
        <p:spPr>
          <a:xfrm>
            <a:off x="469505" y="601456"/>
            <a:ext cx="7296548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los monofisitas derivan las Iglesias coptas, siro-occidentales, </a:t>
            </a:r>
            <a:r>
              <a:rPr lang="es-E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armenas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 etiópicas, separadas de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Iglesia Católica.</a:t>
            </a:r>
          </a:p>
          <a:p>
            <a:pPr>
              <a:lnSpc>
                <a:spcPct val="85000"/>
              </a:lnSpc>
            </a:pP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los primeros siglos de la historia del cristianismo se asiste a un gran florecimiento de la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literatura cristiana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homilética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teológica y espiritual: son las obras de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los Padres de la Iglesia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AD58A-DBDA-481D-8092-096A8B4B5A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443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1" t="7045" r="7600" b="6488"/>
          <a:stretch>
            <a:fillRect/>
          </a:stretch>
        </p:blipFill>
        <p:spPr bwMode="auto">
          <a:xfrm>
            <a:off x="9902552" y="216189"/>
            <a:ext cx="6452613" cy="89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9 Marcador de contenido"/>
          <p:cNvSpPr>
            <a:spLocks noGrp="1"/>
          </p:cNvSpPr>
          <p:nvPr>
            <p:ph idx="1"/>
          </p:nvPr>
        </p:nvSpPr>
        <p:spPr>
          <a:xfrm>
            <a:off x="7022232" y="169408"/>
            <a:ext cx="9721080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gran importancia en la reconstrucción de la Tradición.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Los más relevantes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Occidente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fueron: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 Ireneo de Lyon,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Hilario de Poitiers,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Ambrosio de Milán,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 Jerónimo y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Agustín </a:t>
            </a:r>
            <a:endParaRPr lang="es-ES" sz="4267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 Oriente: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Atanasio, san Basilio, san Gregorio Nacianceno, san Gregorio de </a:t>
            </a:r>
            <a:r>
              <a:rPr lang="es-E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Nisa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san Juan Crisóstomo, san Cirilo de Alejandría y san Cirilo de Jerusalén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57CB3-BAC4-49C6-833D-58F8E8253DA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468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28" y="156062"/>
            <a:ext cx="5898241" cy="918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285863" y="467784"/>
            <a:ext cx="16169417" cy="2133600"/>
          </a:xfrm>
        </p:spPr>
        <p:txBody>
          <a:bodyPr/>
          <a:lstStyle/>
          <a:p>
            <a:pPr algn="l">
              <a:lnSpc>
                <a:spcPct val="70000"/>
              </a:lnSpc>
              <a:defRPr/>
            </a:pPr>
            <a:r>
              <a:rPr lang="es-ES" sz="6667" b="1" i="1" cap="small" dirty="0">
                <a:solidFill>
                  <a:srgbClr val="FFFF00"/>
                </a:solidFill>
              </a:rPr>
              <a:t>3. El Medioevo </a:t>
            </a:r>
            <a:r>
              <a:rPr lang="es-ES" sz="6667" b="1" i="1" cap="small" dirty="0" smtClean="0">
                <a:solidFill>
                  <a:srgbClr val="FFFF00"/>
                </a:solidFill>
              </a:rPr>
              <a:t>(</a:t>
            </a:r>
            <a:r>
              <a:rPr lang="es-ES" sz="6667" b="1" i="1" cap="small" dirty="0" smtClean="0">
                <a:solidFill>
                  <a:schemeClr val="bg1"/>
                </a:solidFill>
              </a:rPr>
              <a:t>Desde el 476 hasta </a:t>
            </a:r>
            <a:r>
              <a:rPr lang="es-ES" sz="6667" b="1" i="1" cap="small" dirty="0">
                <a:solidFill>
                  <a:schemeClr val="bg1"/>
                </a:solidFill>
              </a:rPr>
              <a:t>1492, año de la llegada de Cristóbal Colón a América</a:t>
            </a:r>
            <a:r>
              <a:rPr lang="es-ES" sz="6667" b="1" i="1" cap="small" dirty="0">
                <a:solidFill>
                  <a:srgbClr val="FFFF00"/>
                </a:solidFill>
              </a:rPr>
              <a:t>)</a:t>
            </a:r>
            <a:r>
              <a:rPr lang="es-AR" sz="6667" b="1" i="1" cap="small" dirty="0">
                <a:solidFill>
                  <a:srgbClr val="FFFF00"/>
                </a:solidFill>
              </a:rPr>
              <a:t/>
            </a:r>
            <a:br>
              <a:rPr lang="es-AR" sz="6667" b="1" i="1" cap="small" dirty="0">
                <a:solidFill>
                  <a:srgbClr val="FFFF00"/>
                </a:solidFill>
              </a:rPr>
            </a:br>
            <a:endParaRPr lang="es-AR" sz="6667" dirty="0">
              <a:solidFill>
                <a:srgbClr val="FFFF00"/>
              </a:solidFill>
            </a:endParaRPr>
          </a:p>
        </p:txBody>
      </p:sp>
      <p:sp>
        <p:nvSpPr>
          <p:cNvPr id="20487" name="9 Marcador de contenido"/>
          <p:cNvSpPr>
            <a:spLocks noGrp="1"/>
          </p:cNvSpPr>
          <p:nvPr>
            <p:ph idx="1"/>
          </p:nvPr>
        </p:nvSpPr>
        <p:spPr>
          <a:xfrm>
            <a:off x="469504" y="2545671"/>
            <a:ext cx="9812822" cy="844761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 el 476 cayó el Imperio Romano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Occidente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que fue invadido por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serie de pueblos germánicos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algunos arrianos, otros paganos). 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trabajo de la Iglesia en los siglos sucesivos fue el de evangelizar y contribuir a civilizar a estos pueblos,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más adelante a los pueblos eslavos, escandinavos y magiares. 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D1A5E-0161-4360-913B-D56A40BD707C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  <p:pic>
        <p:nvPicPr>
          <p:cNvPr id="2049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911" y="2182656"/>
            <a:ext cx="4972289" cy="701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1512" y="264096"/>
            <a:ext cx="15866888" cy="9408584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6667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tema 14: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sz="6667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6667" b="1" cap="all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				Historia  </a:t>
            </a:r>
            <a:r>
              <a:rPr lang="es-ES" sz="6667" b="1" cap="all" dirty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De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6667" b="1" cap="all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				La  </a:t>
            </a:r>
            <a:r>
              <a:rPr lang="es-ES" sz="6667" b="1" cap="all" dirty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iglesia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trabajo de: Carlo </a:t>
            </a:r>
            <a:r>
              <a:rPr lang="es-E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Pioppi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Extracto y presentación: Juan María Gallardo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136B0-08E0-4B3A-85F5-F4B5BC396777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9 Marcador de contenido"/>
          <p:cNvSpPr>
            <a:spLocks noGrp="1"/>
          </p:cNvSpPr>
          <p:nvPr>
            <p:ph idx="1"/>
          </p:nvPr>
        </p:nvSpPr>
        <p:spPr>
          <a:xfrm>
            <a:off x="7670304" y="601456"/>
            <a:ext cx="8257614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Alto Medioevo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hasta el año 1000)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fue un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período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difícil para el continente europeo, por la situación de violencia política y social, empobrecimiento cultural y regresión económica, debidos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invasiones continuas. 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acción de la Iglesia logró, poco a poco, conducir a estos jóvenes pueblos hacia una nueva civilización, que alcanzará su esplendor en los ss. XII-XIV. 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47265-C4E6-46E4-AE45-737A3ADE89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515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0" y="345471"/>
            <a:ext cx="6429715" cy="880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9 Marcador de contenido"/>
          <p:cNvSpPr>
            <a:spLocks noGrp="1"/>
          </p:cNvSpPr>
          <p:nvPr>
            <p:ph idx="1"/>
          </p:nvPr>
        </p:nvSpPr>
        <p:spPr>
          <a:xfrm>
            <a:off x="397496" y="313424"/>
            <a:ext cx="9577064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s. VI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nació </a:t>
            </a:r>
            <a:r>
              <a:rPr lang="es-ES" sz="42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monaquismo benedictino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que garantizó, entorno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monasterios, islas de paz, tranquilidad, cultura y prosperidad. 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s. VII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fue de gran importancia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42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acción misionera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todo el continente,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42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monjes </a:t>
            </a:r>
            <a:r>
              <a:rPr lang="es-ES" sz="4267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irlandeses </a:t>
            </a:r>
            <a:r>
              <a:rPr lang="es-ES" sz="42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4267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escoceses</a:t>
            </a:r>
            <a:r>
              <a:rPr lang="es-ES" sz="42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s. VIII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de los benedictinos ingleses. 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FAC163-E5FD-4D65-9CE6-FE896934AD0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540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624" y="322230"/>
            <a:ext cx="5968463" cy="883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9 Marcador de contenido"/>
          <p:cNvSpPr>
            <a:spLocks noGrp="1"/>
          </p:cNvSpPr>
          <p:nvPr>
            <p:ph idx="1"/>
          </p:nvPr>
        </p:nvSpPr>
        <p:spPr>
          <a:xfrm>
            <a:off x="6230144" y="264096"/>
            <a:ext cx="10153127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este último siglo terminó la etapa de la Patrística, con los últimos dos Padres de la Iglesia,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-san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Juan Damasceno en oriente,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-san </a:t>
            </a:r>
            <a:r>
              <a:rPr lang="es-E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Beda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el Venerable, en occidente.</a:t>
            </a:r>
          </a:p>
          <a:p>
            <a:pPr>
              <a:lnSpc>
                <a:spcPct val="85000"/>
              </a:lnSpc>
            </a:pP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s. VII-VIII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nació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42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religión islámica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Arabia; tras la muerte de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Mahoma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los árabes se lanzaron a una serie de guerras de conquista que les condujeron a constituir un vastísimo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imperio.</a:t>
            </a:r>
          </a:p>
          <a:p>
            <a:pPr marL="0" indent="0">
              <a:lnSpc>
                <a:spcPct val="85000"/>
              </a:lnSpc>
              <a:buNone/>
            </a:pPr>
            <a:endParaRPr lang="es-ES" sz="4267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Entre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otros, subyugaron a los pueblos cristianos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de: </a:t>
            </a:r>
            <a:r>
              <a:rPr lang="es-MX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África </a:t>
            </a:r>
            <a:r>
              <a:rPr lang="es-MX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Norte y </a:t>
            </a:r>
            <a:r>
              <a:rPr lang="es-MX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la… 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30DF5-61F7-468E-A7F8-CD53F322792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56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2" y="322231"/>
            <a:ext cx="5459926" cy="883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9 Marcador de contenido"/>
          <p:cNvSpPr>
            <a:spLocks noGrp="1"/>
          </p:cNvSpPr>
          <p:nvPr>
            <p:ph idx="1"/>
          </p:nvPr>
        </p:nvSpPr>
        <p:spPr>
          <a:xfrm>
            <a:off x="397496" y="601456"/>
            <a:ext cx="8424936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*Península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Ibérica;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*y separaron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*el mundo bizantino </a:t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*del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latino-germánico. 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Durante aproximadamente 300 años supusieron un flagelo para los pueblos de la Europa mediterránea, a causa de las incursiones,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redadas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saqueos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deportaciones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realizadas de modo prácticamente sistemático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continuo.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2FF85-1D28-4CE6-B8BC-D414FA8DAF2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587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669" y="254720"/>
            <a:ext cx="5525619" cy="888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9 Marcador de contenido"/>
          <p:cNvSpPr>
            <a:spLocks noGrp="1"/>
          </p:cNvSpPr>
          <p:nvPr>
            <p:ph idx="1"/>
          </p:nvPr>
        </p:nvSpPr>
        <p:spPr>
          <a:xfrm>
            <a:off x="9758536" y="457440"/>
            <a:ext cx="5040661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finales del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VIII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institucionalizó el poder temporal del papado (Estados Pontificios), que ya existía de hecho desde finales del s. VI, surgido para suplir el vacío de poder creado en la Italia central.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9DA8-13CC-4BF4-9C9D-231E988E7BF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6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0" y="192088"/>
            <a:ext cx="8344489" cy="919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9 Marcador de contenido"/>
          <p:cNvSpPr>
            <a:spLocks noGrp="1"/>
          </p:cNvSpPr>
          <p:nvPr>
            <p:ph idx="1"/>
          </p:nvPr>
        </p:nvSpPr>
        <p:spPr>
          <a:xfrm>
            <a:off x="397496" y="385432"/>
            <a:ext cx="8136904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el tiempo,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papas se dieron cuenta de que un limitado poder temporal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 eficaz garantía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independencia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respecto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los diversos poderes políticos (emperadores, reyes, señores feudales).</a:t>
            </a:r>
          </a:p>
          <a:p>
            <a:pPr>
              <a:lnSpc>
                <a:spcPct val="85000"/>
              </a:lnSpc>
            </a:pP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la noche de Navidad del año 800 el papa coronó a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Carlomagno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en la basílica de San Pedro instaurándose,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Occidente,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Sacro Imperio Romano: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F6A39-2036-43EE-A669-C7E77B4CF10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635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672" y="208192"/>
            <a:ext cx="5549200" cy="918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9 Marcador de contenido"/>
          <p:cNvSpPr>
            <a:spLocks noGrp="1"/>
          </p:cNvSpPr>
          <p:nvPr>
            <p:ph idx="1"/>
          </p:nvPr>
        </p:nvSpPr>
        <p:spPr>
          <a:xfrm>
            <a:off x="6950224" y="457439"/>
            <a:ext cx="8785076" cy="8447617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Nació así un estado católico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aspiraciones universales, caracterizado por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-una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fuerte sacralización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-del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poder político,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-y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 compleja mezcla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-de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política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-y religión.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5000"/>
              </a:lnSpc>
              <a:buNone/>
              <a:defRPr/>
            </a:pP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s. X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(Siglo de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Hierro) el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papado sufrió una grave crisis a causa de las interferencias de las familias nobles de Italia central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elección del papa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y…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7D545-9FAC-4C1B-BB21-82D39B9E76D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7659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28" y="205948"/>
            <a:ext cx="5951736" cy="898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9 Marcador de contenido"/>
          <p:cNvSpPr>
            <a:spLocks noGrp="1"/>
          </p:cNvSpPr>
          <p:nvPr>
            <p:ph idx="1"/>
          </p:nvPr>
        </p:nvSpPr>
        <p:spPr>
          <a:xfrm>
            <a:off x="469505" y="529447"/>
            <a:ext cx="8380280" cy="844761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más en general porque los reyes y señores feudales se adueñaron del nombramiento de muchos cargos eclesiásticos. 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reacción papal a tan poco edificante situación tuvo lugar en el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s. XI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 través de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reforma gregoriana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llamada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cuestión de las investiduras”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cuales la jerarquía eclesiástica logró recuperar amplios espacios de libertad respecto al poder político.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1C017-64B0-4996-A393-1385660EFB1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8683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415" y="264096"/>
            <a:ext cx="5735865" cy="89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9 Marcador de contenido"/>
          <p:cNvSpPr>
            <a:spLocks noGrp="1"/>
          </p:cNvSpPr>
          <p:nvPr>
            <p:ph idx="1"/>
          </p:nvPr>
        </p:nvSpPr>
        <p:spPr>
          <a:xfrm>
            <a:off x="6878281" y="457440"/>
            <a:ext cx="9216959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año 1054,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*el patriarca de Constantinopla,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Miguel </a:t>
            </a:r>
            <a:r>
              <a:rPr lang="es-ES" sz="4267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Cerulario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*realizó la definitiva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separación de los griegos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Iglesia Católica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*(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Cisma de Oriente): 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Fue el último episodio de una historia de fracturas y disputas iniciada ya en el s. V, y debida en buena medida a las graves interferencias de los emperadores romanos de oriente en la vida de la Iglesia (</a:t>
            </a:r>
            <a:r>
              <a:rPr lang="es-E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cesaropapismo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D1D53-8705-436E-8D62-0D05DCB75AE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9707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0" y="264096"/>
            <a:ext cx="5910197" cy="89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9 Marcador de contenido"/>
          <p:cNvSpPr>
            <a:spLocks noGrp="1"/>
          </p:cNvSpPr>
          <p:nvPr>
            <p:ph idx="1"/>
          </p:nvPr>
        </p:nvSpPr>
        <p:spPr>
          <a:xfrm>
            <a:off x="459606" y="97400"/>
            <a:ext cx="8578850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Este cisma afectó a todos los pueblos dependientes del patriarcado,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hasta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ahora afecta a: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*búlgaros,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*rumanos,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*ucranianos,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*rusos y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*serbios.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Desde inicios del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s. XI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repúblicas marineras italianas habían arrebatado a los musulmanes el control del Mediterráneo, poniendo un límite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agresiones islámicas.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9643F-5C7D-4879-806A-800E1E4D2E9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31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697" y="194162"/>
            <a:ext cx="5918583" cy="914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397496" y="-239960"/>
            <a:ext cx="14306551" cy="2133600"/>
          </a:xfrm>
        </p:spPr>
        <p:txBody>
          <a:bodyPr/>
          <a:lstStyle/>
          <a:p>
            <a:pPr algn="l">
              <a:defRPr/>
            </a:pPr>
            <a:r>
              <a:rPr lang="es-ES" sz="6667" b="1" i="1" cap="small" dirty="0">
                <a:solidFill>
                  <a:srgbClr val="FFFF00"/>
                </a:solidFill>
              </a:rPr>
              <a:t>1. </a:t>
            </a:r>
            <a:r>
              <a:rPr lang="es-ES_tradnl" sz="6667" b="1" i="1" cap="small" dirty="0">
                <a:solidFill>
                  <a:srgbClr val="FFFF00"/>
                </a:solidFill>
              </a:rPr>
              <a:t>La Iglesia en la historia</a:t>
            </a:r>
            <a:endParaRPr lang="es-AR" sz="6667" dirty="0">
              <a:solidFill>
                <a:srgbClr val="FFFF00"/>
              </a:solidFill>
            </a:endParaRPr>
          </a:p>
        </p:txBody>
      </p:sp>
      <p:sp>
        <p:nvSpPr>
          <p:cNvPr id="4103" name="9 Marcador de contenido"/>
          <p:cNvSpPr>
            <a:spLocks noGrp="1"/>
          </p:cNvSpPr>
          <p:nvPr>
            <p:ph idx="1"/>
          </p:nvPr>
        </p:nvSpPr>
        <p:spPr>
          <a:xfrm>
            <a:off x="397496" y="2424336"/>
            <a:ext cx="9425000" cy="844761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voluntad de Cristo,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Iglesia continúa manteniendo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presencia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historia humana: 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«Id y enseñad a todos los pueblos, bautizándoles en el nombre del Padre y del Hijo y del Espíritu Santo, enseñadles a observar todo lo que os he mandado. Yo estaré con vosotros todos los días hasta el fin del mundo» (</a:t>
            </a:r>
            <a:r>
              <a:rPr lang="es-ES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Mt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28,19-20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4104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88A56-6660-4394-84F1-B1FED57F4A17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pic>
        <p:nvPicPr>
          <p:cNvPr id="4108" name="1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404" y="332662"/>
            <a:ext cx="6311900" cy="883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9 Marcador de contenido"/>
          <p:cNvSpPr>
            <a:spLocks noGrp="1"/>
          </p:cNvSpPr>
          <p:nvPr>
            <p:ph idx="1"/>
          </p:nvPr>
        </p:nvSpPr>
        <p:spPr>
          <a:xfrm>
            <a:off x="6878216" y="457439"/>
            <a:ext cx="9144951" cy="844761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crecimiento del poder militar de los países cristianos tuvo como expresión el fenómeno de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las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cruzadas en Tierra Santa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1096-1291), expediciones bélicas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carácter religioso cuyo fin era la conquista o defensa de Jerusalén.</a:t>
            </a:r>
          </a:p>
          <a:p>
            <a:pPr>
              <a:lnSpc>
                <a:spcPct val="85000"/>
              </a:lnSpc>
            </a:pP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los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s. XIII y XIV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asiste al apogeo de la civilización medieval, con grandes realizaciones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teológicas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 filosóficas: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escolástica mayor representada por: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7BE72-E824-46C8-8FF2-E67BD98B1F2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1755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0" y="466080"/>
            <a:ext cx="5778947" cy="868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9 Marcador de contenido"/>
          <p:cNvSpPr>
            <a:spLocks noGrp="1"/>
          </p:cNvSpPr>
          <p:nvPr>
            <p:ph idx="1"/>
          </p:nvPr>
        </p:nvSpPr>
        <p:spPr>
          <a:xfrm>
            <a:off x="397496" y="385432"/>
            <a:ext cx="8452288" cy="8447616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 Alberto Magno,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santo Tomás de Aquino,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san Buenaventura,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beato </a:t>
            </a:r>
            <a:r>
              <a:rPr lang="es-E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Duns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Scoto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85000"/>
              </a:lnSpc>
              <a:buNone/>
              <a:defRPr/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lo que se refiere a la vida religiosa es de gran importancia la aparición,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inicios del s. XIII, de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las órdenes mendicantes: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franciscanos, dominicos, etc.</a:t>
            </a:r>
          </a:p>
          <a:p>
            <a:pPr>
              <a:lnSpc>
                <a:spcPct val="85000"/>
              </a:lnSpc>
              <a:defRPr/>
            </a:pP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enfrentamiento entre el papado y el imperio, ya iniciado con la “cuestión de las investiduras”, 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64CD9-B38B-4016-80A5-4029E57B49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2779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648" y="526489"/>
            <a:ext cx="5712813" cy="859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9 Marcador de contenido"/>
          <p:cNvSpPr>
            <a:spLocks noGrp="1"/>
          </p:cNvSpPr>
          <p:nvPr>
            <p:ph idx="1"/>
          </p:nvPr>
        </p:nvSpPr>
        <p:spPr>
          <a:xfrm>
            <a:off x="7022231" y="457440"/>
            <a:ext cx="9193553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siguió con diversos episodios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ss. XII y XIII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terminando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el debilitamiento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ambas instituciones: 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*el imperio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-se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redujo en la práctica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estado alemán, y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papado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-sufrió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 notable crisis: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desde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año 1305 hasta el 1377 el lugar de residencia del papa se transfirió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 Roma a Aviñón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sur de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Francia.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02FBA7-88EC-4B23-95C0-0F753E69D1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3804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28" y="120080"/>
            <a:ext cx="6032129" cy="927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9 Marcador de contenido"/>
          <p:cNvSpPr>
            <a:spLocks noGrp="1"/>
          </p:cNvSpPr>
          <p:nvPr>
            <p:ph idx="1"/>
          </p:nvPr>
        </p:nvSpPr>
        <p:spPr>
          <a:xfrm>
            <a:off x="325488" y="192088"/>
            <a:ext cx="10297144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año 1378 inició el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Gran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Cisma de Occidente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situación muy difícil, por la cual se dio al principio la aparición de dos papas y después tres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obediencias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-romana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-aviñonés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-pisana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mientras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mundo católico de la época permanecía perplejo sin saber quién era el pontífice legítimo. 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Iglesia pudo superar también esta durísima prueba y la unidad fue restaurada con el Concilio de Constanza (1415-1418).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E7DC2B-67D9-4006-859E-6A740A690F6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4826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656" y="166688"/>
            <a:ext cx="5618250" cy="898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9 Marcador de contenido"/>
          <p:cNvSpPr>
            <a:spLocks noGrp="1"/>
          </p:cNvSpPr>
          <p:nvPr>
            <p:ph idx="1"/>
          </p:nvPr>
        </p:nvSpPr>
        <p:spPr>
          <a:xfrm>
            <a:off x="541512" y="529448"/>
            <a:ext cx="7704856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 el año 1453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turcos otomanos, musulmanes,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conquistaron </a:t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Constantinopla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poniendo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así término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milenaria historia del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Imperio Romano de Oriente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(395-1453),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conquistaron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Balcanes,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permanecieron cuatro siglos bajo su dominio.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41574-AF54-4F26-BB95-91C608B86F0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5850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2" t="8769" r="12836" b="15419"/>
          <a:stretch>
            <a:fillRect/>
          </a:stretch>
        </p:blipFill>
        <p:spPr bwMode="auto">
          <a:xfrm>
            <a:off x="10449389" y="120080"/>
            <a:ext cx="6221915" cy="932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>
          <a:xfrm>
            <a:off x="0" y="2237496"/>
            <a:ext cx="17068799" cy="2743200"/>
          </a:xfrm>
        </p:spPr>
        <p:txBody>
          <a:bodyPr/>
          <a:lstStyle/>
          <a:p>
            <a:pPr eaLnBrk="1" hangingPunct="1">
              <a:defRPr/>
            </a:pPr>
            <a:r>
              <a:rPr lang="es-AR" sz="20000" spc="-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AR" sz="20000" spc="-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FE</a:t>
            </a:r>
            <a:r>
              <a:rPr lang="es-AR" sz="20000" spc="-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cristiana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81672" y="5736703"/>
            <a:ext cx="13969552" cy="3673997"/>
          </a:xfrm>
        </p:spPr>
        <p:txBody>
          <a:bodyPr rtlCol="0">
            <a:normAutofit fontScale="77500" lnSpcReduction="2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9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s-AR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informativo teológico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s-AR" sz="7333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s-AR" sz="42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P. Juan María Gallardo</a:t>
            </a:r>
            <a:endParaRPr lang="es-ES" sz="42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La imagen puede contener: texto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0" b="17837"/>
          <a:stretch/>
        </p:blipFill>
        <p:spPr bwMode="auto">
          <a:xfrm>
            <a:off x="3205808" y="6802427"/>
            <a:ext cx="4882282" cy="260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3500672" y="6881281"/>
            <a:ext cx="22974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6000" b="1" i="0" u="none" strike="noStrike" kern="1200" cap="none" spc="-30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HORA</a:t>
            </a:r>
            <a:endParaRPr kumimoji="0" lang="es-MX" sz="6000" b="1" i="0" u="none" strike="noStrike" kern="1200" cap="none" spc="-30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9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397496" y="578768"/>
            <a:ext cx="15985776" cy="2133600"/>
          </a:xfrm>
        </p:spPr>
        <p:txBody>
          <a:bodyPr/>
          <a:lstStyle/>
          <a:p>
            <a:pPr algn="l">
              <a:lnSpc>
                <a:spcPct val="70000"/>
              </a:lnSpc>
              <a:defRPr/>
            </a:pPr>
            <a:r>
              <a:rPr lang="es-ES" sz="6667" b="1" i="1" cap="small" dirty="0">
                <a:solidFill>
                  <a:srgbClr val="FFFF00"/>
                </a:solidFill>
              </a:rPr>
              <a:t>4. La Edad Moderna </a:t>
            </a:r>
            <a:r>
              <a:rPr lang="es-ES" sz="6667" b="1" i="1" cap="small" dirty="0" smtClean="0">
                <a:solidFill>
                  <a:srgbClr val="FFFF00"/>
                </a:solidFill>
              </a:rPr>
              <a:t>(</a:t>
            </a:r>
            <a:r>
              <a:rPr lang="es-ES" sz="6667" b="1" i="1" cap="small" dirty="0" smtClean="0">
                <a:solidFill>
                  <a:schemeClr val="bg1"/>
                </a:solidFill>
              </a:rPr>
              <a:t>Desde 1492 hasta </a:t>
            </a:r>
            <a:r>
              <a:rPr lang="es-ES" sz="6667" b="1" i="1" cap="small" dirty="0">
                <a:solidFill>
                  <a:schemeClr val="bg1"/>
                </a:solidFill>
              </a:rPr>
              <a:t>1789, año del inicio de la Revolución Francesa</a:t>
            </a:r>
            <a:r>
              <a:rPr lang="es-ES" sz="6667" b="1" i="1" cap="small" dirty="0">
                <a:solidFill>
                  <a:srgbClr val="FFFF00"/>
                </a:solidFill>
              </a:rPr>
              <a:t>)</a:t>
            </a:r>
            <a:r>
              <a:rPr lang="es-AR" sz="6667" b="1" i="1" cap="small" dirty="0">
                <a:solidFill>
                  <a:srgbClr val="FFFF00"/>
                </a:solidFill>
              </a:rPr>
              <a:t/>
            </a:r>
            <a:br>
              <a:rPr lang="es-AR" sz="6667" b="1" i="1" cap="small" dirty="0">
                <a:solidFill>
                  <a:srgbClr val="FFFF00"/>
                </a:solidFill>
              </a:rPr>
            </a:br>
            <a:endParaRPr lang="es-AR" sz="6667" b="1" dirty="0">
              <a:solidFill>
                <a:srgbClr val="FFFF00"/>
              </a:solidFill>
            </a:endParaRPr>
          </a:p>
        </p:txBody>
      </p:sp>
      <p:sp>
        <p:nvSpPr>
          <p:cNvPr id="36871" name="9 Marcador de contenido"/>
          <p:cNvSpPr>
            <a:spLocks noGrp="1"/>
          </p:cNvSpPr>
          <p:nvPr>
            <p:ph idx="1"/>
          </p:nvPr>
        </p:nvSpPr>
        <p:spPr>
          <a:xfrm>
            <a:off x="397496" y="2761696"/>
            <a:ext cx="9073008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Edad Moderna se abre con la llegada de Cristóbal Colón a América, evento que junto a las exploraciones en África y Asia dio comienzo a la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colonización europea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otras partes del mundo. 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Iglesia aprovechó este fenómeno histórico para </a:t>
            </a:r>
            <a:r>
              <a:rPr lang="es-ES" sz="42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difundir el Evangelio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los continentes </a:t>
            </a:r>
            <a:r>
              <a:rPr lang="es-E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extraeuropeos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2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9B8E5-9E43-44A2-8529-4BA177EE196F}" type="slidenum">
              <a:rPr lang="es-ES" smtClean="0"/>
              <a:pPr>
                <a:defRPr/>
              </a:pPr>
              <a:t>36</a:t>
            </a:fld>
            <a:endParaRPr lang="es-ES"/>
          </a:p>
        </p:txBody>
      </p:sp>
      <p:pic>
        <p:nvPicPr>
          <p:cNvPr id="36876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8008" r="8427" b="6831"/>
          <a:stretch>
            <a:fillRect/>
          </a:stretch>
        </p:blipFill>
        <p:spPr bwMode="auto">
          <a:xfrm>
            <a:off x="11849595" y="2285388"/>
            <a:ext cx="4677693" cy="697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9 Marcador de contenido"/>
          <p:cNvSpPr>
            <a:spLocks noGrp="1"/>
          </p:cNvSpPr>
          <p:nvPr>
            <p:ph idx="1"/>
          </p:nvPr>
        </p:nvSpPr>
        <p:spPr>
          <a:xfrm>
            <a:off x="6302152" y="97399"/>
            <a:ext cx="10945216" cy="844761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asiste así  al surgir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misiones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Canadá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Luisiana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colonias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franceses,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en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América española,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en el Brasil portugués,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en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reino del Congo,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en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India,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Indochina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China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Japón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Filipinas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coordinar estos esfuerzos por la propagación de la fe, la Santa Sede instituyó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BCACD-6E59-4BCB-A54C-B965456A679F}" type="slidenum">
              <a:rPr lang="es-ES" smtClean="0"/>
              <a:pPr>
                <a:defRPr/>
              </a:pPr>
              <a:t>37</a:t>
            </a:fld>
            <a:endParaRPr lang="es-ES"/>
          </a:p>
        </p:txBody>
      </p:sp>
      <p:pic>
        <p:nvPicPr>
          <p:cNvPr id="37899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0" y="373005"/>
            <a:ext cx="5650987" cy="899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9 Marcador de contenido"/>
          <p:cNvSpPr>
            <a:spLocks noGrp="1"/>
          </p:cNvSpPr>
          <p:nvPr>
            <p:ph idx="1"/>
          </p:nvPr>
        </p:nvSpPr>
        <p:spPr>
          <a:xfrm>
            <a:off x="541512" y="385432"/>
            <a:ext cx="9433047" cy="8447616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  <a:defRPr/>
            </a:pP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Sacra </a:t>
            </a:r>
            <a:r>
              <a:rPr lang="es-ES" sz="4267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Congregatio</a:t>
            </a:r>
            <a:r>
              <a:rPr lang="es-ES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s-ES" sz="4267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Propaganda </a:t>
            </a:r>
            <a:r>
              <a:rPr lang="es-ES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Fide</a:t>
            </a:r>
            <a:r>
              <a:rPr lang="es-ES" sz="4267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en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1622.</a:t>
            </a:r>
          </a:p>
          <a:p>
            <a:pPr>
              <a:lnSpc>
                <a:spcPct val="85000"/>
              </a:lnSpc>
              <a:defRPr/>
            </a:pP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Mientras tanto, al mismo tiempo que el catolicismo se expandía hacia áreas geográficas donde el Evangelio no había sido predicado nunca, la Iglesia sufría una grave crisis con 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la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“reforma” religiosa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propugnada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Martín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Lutero,</a:t>
            </a:r>
            <a:b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Ulrico </a:t>
            </a:r>
            <a:r>
              <a:rPr lang="es-ES" sz="4267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Zwinglio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Juan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Calvino, </a:t>
            </a:r>
            <a:b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fundadores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las diferentes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denominaciones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protestantismo. 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1651D4-44C3-4F69-B022-02C9352D6ECC}" type="slidenum">
              <a:rPr lang="es-ES" smtClean="0"/>
              <a:pPr>
                <a:defRPr/>
              </a:pPr>
              <a:t>38</a:t>
            </a:fld>
            <a:endParaRPr lang="es-ES"/>
          </a:p>
        </p:txBody>
      </p:sp>
      <p:pic>
        <p:nvPicPr>
          <p:cNvPr id="3892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624" y="149712"/>
            <a:ext cx="5966115" cy="918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9 Marcador de contenido"/>
          <p:cNvSpPr>
            <a:spLocks noGrp="1"/>
          </p:cNvSpPr>
          <p:nvPr>
            <p:ph idx="1"/>
          </p:nvPr>
        </p:nvSpPr>
        <p:spPr>
          <a:xfrm>
            <a:off x="7034306" y="313424"/>
            <a:ext cx="9781014" cy="8447616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Junto con el cisma provocado por </a:t>
            </a:r>
            <a:r>
              <a:rPr lang="es-ES" sz="42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rey de Inglaterra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Enrique VIII (anglicanismo),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condujo a la separación de la Iglesia de amplias regiones: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Escandinavia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Estonia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Letonia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buena parte de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Alemania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Holanda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la mitad de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Suiza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Escocia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Inglaterra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(además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los respectivos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territorios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coloniales ya poseídos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o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conquistados con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posterioridad):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Canadá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1D3D3-C166-4E58-B819-11B156F90DA7}" type="slidenum">
              <a:rPr lang="es-ES" smtClean="0"/>
              <a:pPr>
                <a:defRPr/>
              </a:pPr>
              <a:t>39</a:t>
            </a:fld>
            <a:endParaRPr lang="es-ES"/>
          </a:p>
        </p:txBody>
      </p:sp>
      <p:pic>
        <p:nvPicPr>
          <p:cNvPr id="39946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0" y="417479"/>
            <a:ext cx="5844657" cy="873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9 Marcador de contenido"/>
          <p:cNvSpPr>
            <a:spLocks noGrp="1"/>
          </p:cNvSpPr>
          <p:nvPr>
            <p:ph idx="1"/>
          </p:nvPr>
        </p:nvSpPr>
        <p:spPr>
          <a:xfrm>
            <a:off x="6901523" y="385432"/>
            <a:ext cx="8905685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la historia de la Iglesia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encuentra un entrelazarse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entre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 divino y lo humano. </a:t>
            </a:r>
          </a:p>
          <a:p>
            <a:pPr>
              <a:lnSpc>
                <a:spcPct val="85000"/>
              </a:lnSpc>
            </a:pP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la historia de la Iglesia,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s-ES" sz="4267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aspectos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que sorprenden a cualquier  observador imparcial: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AR" sz="4267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a) Catolicidad: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unidad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tiempo y en el espacio: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La Iglesia Católica, a lo largo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dos milenios, ha permanecido siendo el mismo sujeto, (…)</a:t>
            </a:r>
          </a:p>
        </p:txBody>
      </p:sp>
      <p:sp>
        <p:nvSpPr>
          <p:cNvPr id="512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F80FB-EDE6-4291-84F9-47CB62D418A0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pic>
        <p:nvPicPr>
          <p:cNvPr id="5132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5" y="244962"/>
            <a:ext cx="5894097" cy="909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9 Marcador de contenido"/>
          <p:cNvSpPr>
            <a:spLocks noGrp="1"/>
          </p:cNvSpPr>
          <p:nvPr>
            <p:ph idx="1"/>
          </p:nvPr>
        </p:nvSpPr>
        <p:spPr>
          <a:xfrm>
            <a:off x="469504" y="241416"/>
            <a:ext cx="8380281" cy="8447616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Norteamérica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Antillas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Sudáfrica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Australia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Nueva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Zelanda. </a:t>
            </a:r>
          </a:p>
          <a:p>
            <a:pPr>
              <a:lnSpc>
                <a:spcPct val="85000"/>
              </a:lnSpc>
              <a:defRPr/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Reforma Protestante tiene la grave responsabilidad de haber roto la milenaria unidad religiosa en el mundo cristiano-occidental.</a:t>
            </a:r>
          </a:p>
          <a:p>
            <a:pPr marL="0" indent="0">
              <a:lnSpc>
                <a:spcPct val="85000"/>
              </a:lnSpc>
              <a:buNone/>
              <a:defRPr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5000"/>
              </a:lnSpc>
              <a:defRPr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4267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confesionalización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4267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cuius</a:t>
            </a:r>
            <a:r>
              <a:rPr lang="es-ES" sz="4267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regio, </a:t>
            </a:r>
            <a:r>
              <a:rPr lang="es-ES" sz="4267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eius</a:t>
            </a:r>
            <a:r>
              <a:rPr lang="es-ES" sz="4267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s-ES" sz="4267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religio</a:t>
            </a:r>
            <a:r>
              <a:rPr lang="es-ES" sz="4267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súbditos estaban obligados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seguir la religión del príncipe. 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FFF6E-0FDF-44A1-932E-0E51CE9F4BA7}" type="slidenum">
              <a:rPr lang="es-ES" smtClean="0"/>
              <a:pPr>
                <a:defRPr/>
              </a:pPr>
              <a:t>40</a:t>
            </a:fld>
            <a:endParaRPr lang="es-ES"/>
          </a:p>
        </p:txBody>
      </p:sp>
      <p:pic>
        <p:nvPicPr>
          <p:cNvPr id="4097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616" y="450346"/>
            <a:ext cx="5995237" cy="884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9 Marcador de contenido"/>
          <p:cNvSpPr>
            <a:spLocks noGrp="1"/>
          </p:cNvSpPr>
          <p:nvPr>
            <p:ph idx="1"/>
          </p:nvPr>
        </p:nvSpPr>
        <p:spPr>
          <a:xfrm>
            <a:off x="7056050" y="313423"/>
            <a:ext cx="9471238" cy="844761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Ese enfrentamiento entre estos dos mundos condujo al fenómeno de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las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guerras de religión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afectó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sobre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todo a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Francia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los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territorios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germánicos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Inglaterra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Escocia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Irlanda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y que se puede considerar terminado sólo con las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Paces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 Westfalia (1648)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continente,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capitulación</a:t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Limerick (1692)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Islas Británicas.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0B00A-5B68-459F-9DF8-29D1779555C7}" type="slidenum">
              <a:rPr lang="es-ES" smtClean="0"/>
              <a:pPr>
                <a:defRPr/>
              </a:pPr>
              <a:t>41</a:t>
            </a:fld>
            <a:endParaRPr lang="es-ES"/>
          </a:p>
        </p:txBody>
      </p:sp>
      <p:pic>
        <p:nvPicPr>
          <p:cNvPr id="41994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2" y="336104"/>
            <a:ext cx="6347216" cy="895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9 Marcador de contenido"/>
          <p:cNvSpPr>
            <a:spLocks noGrp="1"/>
          </p:cNvSpPr>
          <p:nvPr>
            <p:ph idx="1"/>
          </p:nvPr>
        </p:nvSpPr>
        <p:spPr>
          <a:xfrm>
            <a:off x="613354" y="264096"/>
            <a:ext cx="7849038" cy="844761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Iglesia Católica,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aunque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asolada por la crisis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la defección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tantos pueblos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unos pocos decenios,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supo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encontrar energías insospechadas para reaccionar y comenzar a realizar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una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verdadera reforma: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proceso histórico ha tomado el nombre de </a:t>
            </a:r>
            <a:r>
              <a:rPr lang="es-ES" sz="4267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Contrarreforma”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cuyo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culmen es la celebración del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Concilio de Trento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1545-1563).</a:t>
            </a:r>
          </a:p>
        </p:txBody>
      </p:sp>
      <p:sp>
        <p:nvSpPr>
          <p:cNvPr id="4301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087F3-7EB3-4AFB-90A3-BC92D9D73FE8}" type="slidenum">
              <a:rPr lang="es-ES" smtClean="0"/>
              <a:pPr>
                <a:defRPr/>
              </a:pPr>
              <a:t>42</a:t>
            </a:fld>
            <a:endParaRPr lang="es-ES"/>
          </a:p>
        </p:txBody>
      </p:sp>
      <p:pic>
        <p:nvPicPr>
          <p:cNvPr id="43018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552" y="408112"/>
            <a:ext cx="6809153" cy="900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9 Marcador de contenido"/>
          <p:cNvSpPr>
            <a:spLocks noGrp="1"/>
          </p:cNvSpPr>
          <p:nvPr>
            <p:ph idx="1"/>
          </p:nvPr>
        </p:nvSpPr>
        <p:spPr>
          <a:xfrm>
            <a:off x="6878216" y="192088"/>
            <a:ext cx="8825211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concilio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proclamaron con claridad algunas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verdades dogmáticas </a:t>
            </a:r>
            <a:r>
              <a:rPr lang="es-ES" sz="42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puestas en duda por los </a:t>
            </a:r>
            <a:r>
              <a:rPr lang="es-ES" sz="4267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protestantes:</a:t>
            </a:r>
            <a:br>
              <a:rPr lang="es-ES" sz="4267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canon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las Escrituras,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sacramentos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justificación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pecado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original, etc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tomaron también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decisiones disciplinares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que robustecieron e hicieron más compacta a la Iglesia (por ejemplo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-la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institución de los seminarios y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-la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obligación de residencia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-en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diócesis para los obispos). 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13758-164F-4B87-AA34-65F54D04E5BA}" type="slidenum">
              <a:rPr lang="es-ES" smtClean="0"/>
              <a:pPr>
                <a:defRPr/>
              </a:pPr>
              <a:t>43</a:t>
            </a:fld>
            <a:endParaRPr lang="es-ES"/>
          </a:p>
        </p:txBody>
      </p:sp>
      <p:pic>
        <p:nvPicPr>
          <p:cNvPr id="4404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0" y="292530"/>
            <a:ext cx="5996176" cy="915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9 Marcador de contenido"/>
          <p:cNvSpPr>
            <a:spLocks noGrp="1"/>
          </p:cNvSpPr>
          <p:nvPr>
            <p:ph idx="1"/>
          </p:nvPr>
        </p:nvSpPr>
        <p:spPr>
          <a:xfrm>
            <a:off x="469504" y="529448"/>
            <a:ext cx="8568952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movimiento de la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contrarreforma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pudo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también valerse de la actividad de muchas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órdenes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religiosas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fundadas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s.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XVI</a:t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y, luego,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reformadas.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s-ES" sz="4267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Como, por ejemplo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capuchinos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carmelitas descalzos, </a:t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jesuitas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teatinos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barnabitas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etc.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EE63F-89AD-4286-98D7-9B450DFF744E}" type="slidenum">
              <a:rPr lang="es-ES" smtClean="0"/>
              <a:pPr>
                <a:defRPr/>
              </a:pPr>
              <a:t>44</a:t>
            </a:fld>
            <a:endParaRPr lang="es-ES"/>
          </a:p>
        </p:txBody>
      </p:sp>
      <p:pic>
        <p:nvPicPr>
          <p:cNvPr id="45066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372" y="149711"/>
            <a:ext cx="6294924" cy="918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9 Marcador de contenido"/>
          <p:cNvSpPr>
            <a:spLocks noGrp="1"/>
          </p:cNvSpPr>
          <p:nvPr>
            <p:ph idx="1"/>
          </p:nvPr>
        </p:nvSpPr>
        <p:spPr>
          <a:xfrm>
            <a:off x="5460087" y="313424"/>
            <a:ext cx="10491137" cy="8447616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Iglesia salió así de la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crisis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profundamente renovada y reforzada,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pudo compensar la pérdida de algunas regiones europeas con una difusión verdaderamente universal,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gracias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la obra misionera.</a:t>
            </a:r>
          </a:p>
          <a:p>
            <a:pPr marL="0" indent="0">
              <a:lnSpc>
                <a:spcPct val="85000"/>
              </a:lnSpc>
              <a:buNone/>
              <a:defRPr/>
            </a:pP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s. XVIII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Iglesia tuvo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combatir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dos enemigos: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regalismo y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ilustración. </a:t>
            </a:r>
          </a:p>
          <a:p>
            <a:pPr>
              <a:lnSpc>
                <a:spcPct val="85000"/>
              </a:lnSpc>
              <a:defRPr/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primero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 de la mano</a:t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monarquía absoluta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B8370-6FF2-4A71-B102-2A79CA725B8E}" type="slidenum">
              <a:rPr lang="es-ES" smtClean="0"/>
              <a:pPr>
                <a:defRPr/>
              </a:pPr>
              <a:t>45</a:t>
            </a:fld>
            <a:endParaRPr lang="es-ES"/>
          </a:p>
        </p:txBody>
      </p:sp>
      <p:pic>
        <p:nvPicPr>
          <p:cNvPr id="4609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 t="7198" r="36826"/>
          <a:stretch>
            <a:fillRect/>
          </a:stretch>
        </p:blipFill>
        <p:spPr bwMode="auto">
          <a:xfrm>
            <a:off x="848784" y="286159"/>
            <a:ext cx="4585879" cy="917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9 Marcador de contenido"/>
          <p:cNvSpPr>
            <a:spLocks noGrp="1"/>
          </p:cNvSpPr>
          <p:nvPr>
            <p:ph idx="1"/>
          </p:nvPr>
        </p:nvSpPr>
        <p:spPr>
          <a:xfrm>
            <a:off x="469504" y="457440"/>
            <a:ext cx="8640960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Apoyados en la organización de una moderna burocracia,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soberanos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estados europeos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lograron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instaurar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sistema de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poder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autocrático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eliminando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barreras que se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interponían…: </a:t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instituciones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origen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medieval</a:t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como el sistema feudal,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-los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privilegios eclesiásticos,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-los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derechos de las ciudades, etc.). 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081DE-5B90-46E9-A056-2F01F2F61CAD}" type="slidenum">
              <a:rPr lang="es-ES" smtClean="0"/>
              <a:pPr>
                <a:defRPr/>
              </a:pPr>
              <a:t>46</a:t>
            </a:fld>
            <a:endParaRPr lang="es-ES"/>
          </a:p>
        </p:txBody>
      </p:sp>
      <p:pic>
        <p:nvPicPr>
          <p:cNvPr id="47114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584" y="493655"/>
            <a:ext cx="6299519" cy="875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9 Marcador de contenido"/>
          <p:cNvSpPr>
            <a:spLocks noGrp="1"/>
          </p:cNvSpPr>
          <p:nvPr>
            <p:ph idx="1"/>
          </p:nvPr>
        </p:nvSpPr>
        <p:spPr>
          <a:xfrm>
            <a:off x="6302152" y="192088"/>
            <a:ext cx="9407666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este proceso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centralización del poder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monarcas católicos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tendieron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invadir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ámbito de la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jurisdicción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eclesiástica,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intento de crear una Iglesia sometida y dócil respecto al poder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rey: es un fenómeno que asume nombres diversos dependiendo de los estados: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regalismo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Portugal y España,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galicanismo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Francia,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77BA7-7DE2-454D-9E1D-4E392DA3EDA7}" type="slidenum">
              <a:rPr lang="es-ES" smtClean="0"/>
              <a:pPr>
                <a:defRPr/>
              </a:pPr>
              <a:t>47</a:t>
            </a:fld>
            <a:endParaRPr lang="es-ES"/>
          </a:p>
        </p:txBody>
      </p:sp>
      <p:pic>
        <p:nvPicPr>
          <p:cNvPr id="48138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96" y="190528"/>
            <a:ext cx="5688632" cy="914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9 Marcador de contenido"/>
          <p:cNvSpPr>
            <a:spLocks noGrp="1"/>
          </p:cNvSpPr>
          <p:nvPr>
            <p:ph idx="1"/>
          </p:nvPr>
        </p:nvSpPr>
        <p:spPr>
          <a:xfrm>
            <a:off x="397496" y="457439"/>
            <a:ext cx="9577064" cy="8447617"/>
          </a:xfrm>
        </p:spPr>
        <p:txBody>
          <a:bodyPr/>
          <a:lstStyle/>
          <a:p>
            <a:pPr lvl="0">
              <a:lnSpc>
                <a:spcPct val="85000"/>
              </a:lnSpc>
            </a:pPr>
            <a:r>
              <a:rPr lang="es-ES" sz="42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s-ES" sz="4267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josefismo</a:t>
            </a:r>
            <a:r>
              <a:rPr lang="es-ES" sz="42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en los territorios de los Habsburgo (Austria, Bohemia, Eslovaquia, Hungría, Eslovenia,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Croacia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Lombardía, Toscana, Bélgica), </a:t>
            </a:r>
            <a:endParaRPr lang="es-ES" sz="4267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267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jurisdiccionalismo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Nápoles y Parma. 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Este fenómeno tuvo su punto álgido con la </a:t>
            </a:r>
            <a:r>
              <a:rPr lang="es-ES" sz="42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expulsión de los jesuitas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parte de muchos gobiernos y en la amenazadora presión sobre el papado para que suprimiese la orden (como sucedió en 1773).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55433-8719-497D-8D9E-46A413C3E180}" type="slidenum">
              <a:rPr lang="es-ES" smtClean="0"/>
              <a:pPr>
                <a:defRPr/>
              </a:pPr>
              <a:t>48</a:t>
            </a:fld>
            <a:endParaRPr lang="es-ES"/>
          </a:p>
        </p:txBody>
      </p:sp>
      <p:pic>
        <p:nvPicPr>
          <p:cNvPr id="49163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792" y="211096"/>
            <a:ext cx="5632488" cy="912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9 Marcador de contenido"/>
          <p:cNvSpPr>
            <a:spLocks noGrp="1"/>
          </p:cNvSpPr>
          <p:nvPr>
            <p:ph idx="1"/>
          </p:nvPr>
        </p:nvSpPr>
        <p:spPr>
          <a:xfrm>
            <a:off x="6950224" y="241415"/>
            <a:ext cx="9793087" cy="8447617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otro enemigo con el que se encontró la Iglesia en el s. XVIII fue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ilustración</a:t>
            </a:r>
            <a:r>
              <a:rPr lang="es-ES" sz="42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lnSpc>
                <a:spcPct val="85000"/>
              </a:lnSpc>
              <a:buNone/>
              <a:defRPr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un movimiento,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en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primer lugar filosófico, </a:t>
            </a:r>
            <a:endParaRPr lang="es-ES" sz="4267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5000"/>
              </a:lnSpc>
              <a:buNone/>
              <a:defRPr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que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tuvo gran éxito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entre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clases dirigentes: </a:t>
            </a:r>
            <a:endParaRPr lang="es-ES" sz="4267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5000"/>
              </a:lnSpc>
              <a:buNone/>
              <a:defRPr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tiene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como fondo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una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corriente cultural que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exalta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razón y la naturaleza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y al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mismo tiempo realiza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una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crítica indiscriminada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tradición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9E98D-7C6F-4251-8D0C-666C8656B352}" type="slidenum">
              <a:rPr lang="es-ES" baseline="-25000" smtClean="0"/>
              <a:pPr>
                <a:defRPr/>
              </a:pPr>
              <a:t>49</a:t>
            </a:fld>
            <a:endParaRPr lang="es-ES" baseline="-25000" dirty="0"/>
          </a:p>
        </p:txBody>
      </p:sp>
      <p:pic>
        <p:nvPicPr>
          <p:cNvPr id="50186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0" y="385036"/>
            <a:ext cx="5985460" cy="902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9 Marcador de contenido"/>
          <p:cNvSpPr>
            <a:spLocks noGrp="1"/>
          </p:cNvSpPr>
          <p:nvPr>
            <p:ph idx="1"/>
          </p:nvPr>
        </p:nvSpPr>
        <p:spPr>
          <a:xfrm>
            <a:off x="397496" y="457440"/>
            <a:ext cx="9145016" cy="8447616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*con la misma doctrina;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*los mismos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elementos fundamentales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s-ES" sz="4267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5000"/>
              </a:lnSpc>
              <a:buNone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*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unidad de fe,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*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sacramentos,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*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jerarquía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(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la sucesión apostólica); 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además, en todas las generaciones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reunido hombres y mujeres de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pueblos y culturas más diversos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zonas geográficas de todos los rincones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tierra;</a:t>
            </a:r>
          </a:p>
        </p:txBody>
      </p:sp>
      <p:sp>
        <p:nvSpPr>
          <p:cNvPr id="615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04BD3-6867-4AA8-821B-327AC9CE0629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pic>
        <p:nvPicPr>
          <p:cNvPr id="6155" name="1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512" y="95416"/>
            <a:ext cx="6809602" cy="938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9 Marcador de contenido"/>
          <p:cNvSpPr>
            <a:spLocks noGrp="1"/>
          </p:cNvSpPr>
          <p:nvPr>
            <p:ph idx="1"/>
          </p:nvPr>
        </p:nvSpPr>
        <p:spPr>
          <a:xfrm>
            <a:off x="541512" y="385432"/>
            <a:ext cx="9721080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E</a:t>
            </a:r>
            <a:r>
              <a:rPr lang="es-MX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s-MX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fenómeno muy complejo, </a:t>
            </a:r>
            <a:r>
              <a:rPr lang="es-MX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MX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MX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presenta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fuertes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tendencias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materialistas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una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ingenua exaltación de las ciencias,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el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rechazo de la religión revelada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en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nombre del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deísmo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la incredulidad,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un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irreal optimismo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respecto </a:t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a la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bondad natural del hombre,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un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excesivo antropocentrismo,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una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confianza utópica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en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progreso de la humanidad,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y una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difundida hostilidad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contra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Iglesia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Católica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93C5A-BA98-4B51-A287-DD3835EBF9B4}" type="slidenum">
              <a:rPr lang="es-ES" baseline="-25000" smtClean="0"/>
              <a:pPr>
                <a:defRPr/>
              </a:pPr>
              <a:t>50</a:t>
            </a:fld>
            <a:endParaRPr lang="es-ES" baseline="-25000" dirty="0"/>
          </a:p>
        </p:txBody>
      </p:sp>
      <p:pic>
        <p:nvPicPr>
          <p:cNvPr id="51210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608" y="273288"/>
            <a:ext cx="6106985" cy="864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9 Marcador de contenido"/>
          <p:cNvSpPr>
            <a:spLocks noGrp="1"/>
          </p:cNvSpPr>
          <p:nvPr>
            <p:ph idx="1"/>
          </p:nvPr>
        </p:nvSpPr>
        <p:spPr>
          <a:xfrm>
            <a:off x="7022232" y="457440"/>
            <a:ext cx="9433048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También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una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actitud de suficiencia y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desprecio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hacia el pasado, y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una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arraigada tendencia a realizar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reduccionismos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simplistas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en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búsqueda de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modelos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explicativos de la realidad. 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el origen de muchas de las ideologías modernas, que reducen la visión de la realidad eliminando de su comprensión la revelación sobrenatural, la espiritualidad del hombre y, en definitiva, de Dios.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A98511-49C5-4D48-B58E-68CD9C50CF7F}" type="slidenum">
              <a:rPr lang="es-ES" baseline="-25000" smtClean="0"/>
              <a:pPr>
                <a:defRPr/>
              </a:pPr>
              <a:t>51</a:t>
            </a:fld>
            <a:endParaRPr lang="es-ES" baseline="-25000" dirty="0"/>
          </a:p>
        </p:txBody>
      </p:sp>
      <p:pic>
        <p:nvPicPr>
          <p:cNvPr id="52234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2" y="385488"/>
            <a:ext cx="6174467" cy="876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9 Marcador de contenido"/>
          <p:cNvSpPr>
            <a:spLocks noGrp="1"/>
          </p:cNvSpPr>
          <p:nvPr>
            <p:ph idx="1"/>
          </p:nvPr>
        </p:nvSpPr>
        <p:spPr>
          <a:xfrm>
            <a:off x="469504" y="529448"/>
            <a:ext cx="7563592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siglo XVIII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fueron fundadas las primeras logias masónicas: de ellas, una buena parte asumió tonos y actividades claramente anticatólicas.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9546E-6C4B-45A4-9E20-7E5925E127E9}" type="slidenum">
              <a:rPr lang="es-ES" baseline="-25000" smtClean="0"/>
              <a:pPr>
                <a:defRPr/>
              </a:pPr>
              <a:t>52</a:t>
            </a:fld>
            <a:endParaRPr lang="es-ES" baseline="-25000" dirty="0"/>
          </a:p>
        </p:txBody>
      </p:sp>
      <p:pic>
        <p:nvPicPr>
          <p:cNvPr id="53258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568" y="267115"/>
            <a:ext cx="6670599" cy="888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9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695" y="4307392"/>
            <a:ext cx="4066116" cy="487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309926" y="552128"/>
            <a:ext cx="14306549" cy="2133600"/>
          </a:xfrm>
        </p:spPr>
        <p:txBody>
          <a:bodyPr/>
          <a:lstStyle/>
          <a:p>
            <a:pPr algn="l">
              <a:lnSpc>
                <a:spcPct val="70000"/>
              </a:lnSpc>
              <a:defRPr/>
            </a:pPr>
            <a:r>
              <a:rPr lang="es-ES" sz="6667" b="1" i="1" cap="small" dirty="0">
                <a:solidFill>
                  <a:srgbClr val="FFFF00"/>
                </a:solidFill>
              </a:rPr>
              <a:t>5. La Edad Contemporánea </a:t>
            </a:r>
            <a:br>
              <a:rPr lang="es-ES" sz="6667" b="1" i="1" cap="small" dirty="0">
                <a:solidFill>
                  <a:srgbClr val="FFFF00"/>
                </a:solidFill>
              </a:rPr>
            </a:br>
            <a:r>
              <a:rPr lang="es-ES" sz="6667" b="1" i="1" cap="small" dirty="0">
                <a:solidFill>
                  <a:srgbClr val="FFFF00"/>
                </a:solidFill>
              </a:rPr>
              <a:t>(</a:t>
            </a:r>
            <a:r>
              <a:rPr lang="es-ES" sz="6667" b="1" i="1" cap="small" dirty="0">
                <a:solidFill>
                  <a:schemeClr val="bg1"/>
                </a:solidFill>
              </a:rPr>
              <a:t>a partir de 1789</a:t>
            </a:r>
            <a:r>
              <a:rPr lang="es-ES" sz="6667" b="1" i="1" cap="small" dirty="0">
                <a:solidFill>
                  <a:srgbClr val="FFFF00"/>
                </a:solidFill>
              </a:rPr>
              <a:t>)</a:t>
            </a:r>
            <a:r>
              <a:rPr lang="es-AR" sz="6667" b="1" i="1" cap="small" dirty="0">
                <a:solidFill>
                  <a:srgbClr val="FFFF00"/>
                </a:solidFill>
              </a:rPr>
              <a:t/>
            </a:r>
            <a:br>
              <a:rPr lang="es-AR" sz="6667" b="1" i="1" cap="small" dirty="0">
                <a:solidFill>
                  <a:srgbClr val="FFFF00"/>
                </a:solidFill>
              </a:rPr>
            </a:br>
            <a:r>
              <a:rPr lang="es-ES" sz="6667" b="1" i="1" cap="small" dirty="0">
                <a:solidFill>
                  <a:srgbClr val="FFFF00"/>
                </a:solidFill>
              </a:rPr>
              <a:t> </a:t>
            </a:r>
            <a:endParaRPr lang="es-AR" sz="6667" dirty="0">
              <a:solidFill>
                <a:srgbClr val="FFFF00"/>
              </a:solidFill>
            </a:endParaRPr>
          </a:p>
        </p:txBody>
      </p:sp>
      <p:sp>
        <p:nvSpPr>
          <p:cNvPr id="54279" name="9 Marcador de contenido"/>
          <p:cNvSpPr>
            <a:spLocks noGrp="1"/>
          </p:cNvSpPr>
          <p:nvPr>
            <p:ph idx="1"/>
          </p:nvPr>
        </p:nvSpPr>
        <p:spPr>
          <a:xfrm>
            <a:off x="405175" y="2617680"/>
            <a:ext cx="8129225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Revolución Francesa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empezó con la decisiva aportación del bajo clero,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derivó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rápidamente hacia actitudes de galicanismo extremo, llegando a producir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cisma de la Iglesia Constitucional,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a continuación asumiendo tonos claramente anticristianos: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80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B2915-B500-4BB9-AD55-415EA831C297}" type="slidenum">
              <a:rPr lang="es-ES" smtClean="0"/>
              <a:pPr>
                <a:defRPr/>
              </a:pPr>
              <a:t>53</a:t>
            </a:fld>
            <a:endParaRPr lang="es-ES"/>
          </a:p>
        </p:txBody>
      </p:sp>
      <p:pic>
        <p:nvPicPr>
          <p:cNvPr id="5428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838" y="1477962"/>
            <a:ext cx="6932084" cy="767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9 Marcador de contenido"/>
          <p:cNvSpPr>
            <a:spLocks noGrp="1"/>
          </p:cNvSpPr>
          <p:nvPr>
            <p:ph idx="1"/>
          </p:nvPr>
        </p:nvSpPr>
        <p:spPr>
          <a:xfrm>
            <a:off x="6878217" y="313423"/>
            <a:ext cx="9937103" cy="844761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instauración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culto al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Ente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Supremo,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abolición del calendario cristiano, etc.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Hasta llegar a una cruenta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persecución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 la Iglesia (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1791-1801).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papa Pío VI murió en el 1799 prisionero de los revolucionarios franceses. 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subida al poder de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Napoleón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Bonaparte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hombre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pragmático,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trajo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paz religiosa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Concordato de 1801. 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586D3-3B23-4BD7-A541-6B19234FBFB4}" type="slidenum">
              <a:rPr lang="es-ES" smtClean="0"/>
              <a:pPr>
                <a:defRPr/>
              </a:pPr>
              <a:t>54</a:t>
            </a:fld>
            <a:endParaRPr lang="es-ES"/>
          </a:p>
        </p:txBody>
      </p:sp>
      <p:pic>
        <p:nvPicPr>
          <p:cNvPr id="55308" name="1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9" t="2072" r="2733" b="2151"/>
          <a:stretch>
            <a:fillRect/>
          </a:stretch>
        </p:blipFill>
        <p:spPr bwMode="auto">
          <a:xfrm>
            <a:off x="613520" y="313027"/>
            <a:ext cx="6186724" cy="909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9 Marcador de contenido"/>
          <p:cNvSpPr>
            <a:spLocks noGrp="1"/>
          </p:cNvSpPr>
          <p:nvPr>
            <p:ph idx="1"/>
          </p:nvPr>
        </p:nvSpPr>
        <p:spPr>
          <a:xfrm>
            <a:off x="397496" y="457439"/>
            <a:ext cx="8308273" cy="844761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Más adelante, sin embargo, surgieron desavenencias con Pío VII por las intrusiones continuas del gobierno francés en la vida de la Iglesia: como resultado, el papa fue hecho prisionero por Bonaparte durante aproximadamente cinco años.</a:t>
            </a:r>
          </a:p>
          <a:p>
            <a:pPr>
              <a:lnSpc>
                <a:spcPct val="85000"/>
              </a:lnSpc>
            </a:pP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la Restauración de las monarquías prerrevolucionarias (1815), para la Iglesia volvió un periodo de paz y tranquilidad.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ED49B-1D64-4176-87AA-8443BBDCE6C8}" type="slidenum">
              <a:rPr lang="es-ES" smtClean="0"/>
              <a:pPr>
                <a:defRPr/>
              </a:pPr>
              <a:t>55</a:t>
            </a:fld>
            <a:endParaRPr lang="es-ES"/>
          </a:p>
        </p:txBody>
      </p:sp>
      <p:pic>
        <p:nvPicPr>
          <p:cNvPr id="56331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704" y="455570"/>
            <a:ext cx="5390773" cy="866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9 Marcador de contenido"/>
          <p:cNvSpPr>
            <a:spLocks noGrp="1"/>
          </p:cNvSpPr>
          <p:nvPr>
            <p:ph idx="1"/>
          </p:nvPr>
        </p:nvSpPr>
        <p:spPr>
          <a:xfrm>
            <a:off x="6187792" y="529447"/>
            <a:ext cx="9835440" cy="844761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liberalismo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heredero de los ideales de la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Revolución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Francesa,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poco a poco logró afirmarse políticamente, y promovió la instauración de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legislaciones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discriminatorias o persecutorias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contra la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Iglesia. 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liberalismo se unió en muchos países al nacionalismo, y más adelante, en la segunda mitad del siglo, se alió con el imperialismo y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MX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positivismo</a:t>
            </a:r>
            <a:r>
              <a:rPr lang="es-MX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MX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MX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MX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contribuyeron ulteriormente </a:t>
            </a:r>
            <a:r>
              <a:rPr lang="es-MX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MX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MX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MX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descristianización de la sociedad. </a:t>
            </a:r>
          </a:p>
          <a:p>
            <a:pPr>
              <a:lnSpc>
                <a:spcPct val="85000"/>
              </a:lnSpc>
            </a:pP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D1B1F-2F37-4B92-AF56-8B67A9391A59}" type="slidenum">
              <a:rPr lang="es-ES" smtClean="0"/>
              <a:pPr>
                <a:defRPr/>
              </a:pPr>
              <a:t>56</a:t>
            </a:fld>
            <a:endParaRPr lang="es-ES"/>
          </a:p>
        </p:txBody>
      </p:sp>
      <p:pic>
        <p:nvPicPr>
          <p:cNvPr id="57355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1" y="455597"/>
            <a:ext cx="5312957" cy="883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9 Marcador de contenido"/>
          <p:cNvSpPr>
            <a:spLocks noGrp="1"/>
          </p:cNvSpPr>
          <p:nvPr>
            <p:ph idx="1"/>
          </p:nvPr>
        </p:nvSpPr>
        <p:spPr>
          <a:xfrm>
            <a:off x="541512" y="529448"/>
            <a:ext cx="9564848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 mismo tiempo,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como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reacción a las injusticias sociales provocadas por las legislaciones </a:t>
            </a:r>
            <a:r>
              <a:rPr lang="es-E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liberalistas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nacían y se difundían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una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serie de ideologías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dirigidas a hacerse portavoces de las aspiraciones de las clases oprimidas por el nuevo sistema económico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s-ES" sz="42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267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2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el socialismo utópico, </a:t>
            </a:r>
            <a:br>
              <a:rPr lang="es-ES" sz="42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*el socialismo “científico”, </a:t>
            </a:r>
            <a:br>
              <a:rPr lang="es-ES" sz="42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*el comunismo, </a:t>
            </a:r>
            <a:br>
              <a:rPr lang="es-ES" sz="42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*el </a:t>
            </a:r>
            <a:r>
              <a:rPr lang="es-ES" sz="4267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anarquismo. 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2D305-CC6D-414D-A0B5-8C41D85D8B0E}" type="slidenum">
              <a:rPr lang="es-ES" smtClean="0"/>
              <a:pPr>
                <a:defRPr/>
              </a:pPr>
              <a:t>57</a:t>
            </a:fld>
            <a:endParaRPr lang="es-ES"/>
          </a:p>
        </p:txBody>
      </p:sp>
      <p:pic>
        <p:nvPicPr>
          <p:cNvPr id="58379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608" y="345472"/>
            <a:ext cx="6109425" cy="880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9 Marcador de contenido"/>
          <p:cNvSpPr>
            <a:spLocks noGrp="1"/>
          </p:cNvSpPr>
          <p:nvPr>
            <p:ph idx="1"/>
          </p:nvPr>
        </p:nvSpPr>
        <p:spPr>
          <a:xfrm>
            <a:off x="5519888" y="673464"/>
            <a:ext cx="10791376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odas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ellas unidas por proyectos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-de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revolución social y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-una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filosofía subyacente de tipo materialista.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catolicismo en el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s. XIX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perdió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casi todas las naciones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protección del estado,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es más, pasó a tener una actitud adversa; y en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1870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terminó el poder temporal de los papas, con la conquista italiana de los Estado Pontificios y la unificación de la península. 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70415-484E-4628-B27B-2290160F39D8}" type="slidenum">
              <a:rPr lang="es-ES" smtClean="0"/>
              <a:pPr>
                <a:defRPr/>
              </a:pPr>
              <a:t>58</a:t>
            </a:fld>
            <a:endParaRPr lang="es-ES"/>
          </a:p>
        </p:txBody>
      </p:sp>
      <p:pic>
        <p:nvPicPr>
          <p:cNvPr id="59403" name="1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0" y="382849"/>
            <a:ext cx="4906368" cy="90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9 Marcador de contenido"/>
          <p:cNvSpPr>
            <a:spLocks noGrp="1"/>
          </p:cNvSpPr>
          <p:nvPr>
            <p:ph idx="1"/>
          </p:nvPr>
        </p:nvSpPr>
        <p:spPr>
          <a:xfrm>
            <a:off x="469504" y="529448"/>
            <a:ext cx="7489163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 mismo tiempo,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embargo,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Iglesia supo sacar ventajas de esta crisis para fortalecer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unión de todos los católicos entorno a la Santa Sede,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liberarse de las intrusiones de los estados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gobierno interno de la Iglesia, a diferencia de lo sucedido en el periodo de las monarquías confesionales de la Edad Moderna. </a:t>
            </a:r>
          </a:p>
        </p:txBody>
      </p:sp>
      <p:sp>
        <p:nvSpPr>
          <p:cNvPr id="6042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3E800-6292-494C-B9E5-375D896E501E}" type="slidenum">
              <a:rPr lang="es-ES" smtClean="0"/>
              <a:pPr>
                <a:defRPr/>
              </a:pPr>
              <a:t>59</a:t>
            </a:fld>
            <a:endParaRPr lang="es-ES"/>
          </a:p>
        </p:txBody>
      </p:sp>
      <p:pic>
        <p:nvPicPr>
          <p:cNvPr id="60426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552" y="473837"/>
            <a:ext cx="6521121" cy="879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9 Marcador de contenido"/>
          <p:cNvSpPr>
            <a:spLocks noGrp="1"/>
          </p:cNvSpPr>
          <p:nvPr>
            <p:ph idx="1"/>
          </p:nvPr>
        </p:nvSpPr>
        <p:spPr>
          <a:xfrm>
            <a:off x="7670304" y="313424"/>
            <a:ext cx="8545481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acción misionera: la Iglesia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en todo tiempo y lugar,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predicar el Evangelio.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c) la capacidad,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cada generación,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producir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frutos de santidad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personas de todo pueblo y condición;</a:t>
            </a:r>
          </a:p>
          <a:p>
            <a:pPr>
              <a:lnSpc>
                <a:spcPct val="85000"/>
              </a:lnSpc>
            </a:pP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d) un llamativo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poder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 recuperación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ante </a:t>
            </a:r>
            <a:r>
              <a:rPr lang="es-ES" sz="42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crisis,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veces de mucha gravedad.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6058E-892D-46B9-BB88-01C66FDF81F4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pic>
        <p:nvPicPr>
          <p:cNvPr id="7180" name="1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0" y="271058"/>
            <a:ext cx="6497435" cy="906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9 Marcador de contenido"/>
          <p:cNvSpPr>
            <a:spLocks noGrp="1"/>
          </p:cNvSpPr>
          <p:nvPr>
            <p:ph idx="1"/>
          </p:nvPr>
        </p:nvSpPr>
        <p:spPr>
          <a:xfrm>
            <a:off x="6230144" y="529447"/>
            <a:ext cx="10297143" cy="844761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culmen de este fenómeno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solemne declaración,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1870, del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dogma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 la infalibilidad del papa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CV I, Pío IX, 1846-1878). 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este siglo, además, la vida de la Iglesia se caracterizó por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una gran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expansión misionera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(en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frica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Asia y Oceanía),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por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gran florecimiento de fundaciones de congregaciones religiosas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femeninas </a:t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vida activa, y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por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organización de un vasto apostolado laical.</a:t>
            </a:r>
          </a:p>
          <a:p>
            <a:pPr>
              <a:lnSpc>
                <a:spcPct val="85000"/>
              </a:lnSpc>
            </a:pP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E0C30-8DCC-433B-9018-C95758CBB8FF}" type="slidenum">
              <a:rPr lang="es-ES" smtClean="0"/>
              <a:pPr>
                <a:defRPr/>
              </a:pPr>
              <a:t>60</a:t>
            </a:fld>
            <a:endParaRPr lang="es-ES"/>
          </a:p>
        </p:txBody>
      </p:sp>
      <p:pic>
        <p:nvPicPr>
          <p:cNvPr id="61451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0" y="467217"/>
            <a:ext cx="5401139" cy="880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9 Marcador de contenido"/>
          <p:cNvSpPr>
            <a:spLocks noGrp="1"/>
          </p:cNvSpPr>
          <p:nvPr>
            <p:ph idx="1"/>
          </p:nvPr>
        </p:nvSpPr>
        <p:spPr>
          <a:xfrm>
            <a:off x="397496" y="241415"/>
            <a:ext cx="9505056" cy="844761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s. XX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Iglesia se enfrentó a numerosos desafíos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Pío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 tuvo que reprimir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las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tendencias teológicas modernistas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dentro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propio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cuerpo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eclesiástico. 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Estas corrientes se caracterizaban,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sus manifestaciones más radicales, por un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inmanentismo religioso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que, aunque mantenía la formulaciones tradicionales de la fe, en realidad las vaciaba de contenido. 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57DB8-26B0-4C6F-A99D-770241307A61}" type="slidenum">
              <a:rPr lang="es-ES" smtClean="0"/>
              <a:pPr>
                <a:defRPr/>
              </a:pPr>
              <a:t>61</a:t>
            </a:fld>
            <a:endParaRPr lang="es-ES"/>
          </a:p>
        </p:txBody>
      </p:sp>
      <p:pic>
        <p:nvPicPr>
          <p:cNvPr id="62475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608" y="192088"/>
            <a:ext cx="6259286" cy="91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9 Marcador de contenido"/>
          <p:cNvSpPr>
            <a:spLocks noGrp="1"/>
          </p:cNvSpPr>
          <p:nvPr>
            <p:ph idx="1"/>
          </p:nvPr>
        </p:nvSpPr>
        <p:spPr>
          <a:xfrm>
            <a:off x="6230144" y="529447"/>
            <a:ext cx="10153127" cy="844761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Benedicto XV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enfrentó a la tempestad de la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Primera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Guerra Mundial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logrando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mantener una política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imparcialidad entre los contendientes, y desarrollando una actividad humanitaria a favor de los prisioneros de guerra y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población afectada por la catástrofe bélica. 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Pío XI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opuso a los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totalitarismos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 diverso tipo, que persiguieron de un modo más o menos abierto a la Iglesia durante su pontificado: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3A339-85C9-4E75-BC94-CB6079DFD5F5}" type="slidenum">
              <a:rPr lang="es-ES" smtClean="0"/>
              <a:pPr>
                <a:defRPr/>
              </a:pPr>
              <a:t>62</a:t>
            </a:fld>
            <a:endParaRPr lang="es-ES"/>
          </a:p>
        </p:txBody>
      </p:sp>
      <p:pic>
        <p:nvPicPr>
          <p:cNvPr id="63499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4" y="383506"/>
            <a:ext cx="5474241" cy="897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9 Marcador de contenido"/>
          <p:cNvSpPr>
            <a:spLocks noGrp="1"/>
          </p:cNvSpPr>
          <p:nvPr>
            <p:ph idx="1"/>
          </p:nvPr>
        </p:nvSpPr>
        <p:spPr>
          <a:xfrm>
            <a:off x="613520" y="313423"/>
            <a:ext cx="8712968" cy="8447617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  <a:defRPr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comunista </a:t>
            </a:r>
          </a:p>
          <a:p>
            <a:pPr marL="0" indent="0">
              <a:lnSpc>
                <a:spcPct val="85000"/>
              </a:lnSpc>
              <a:buNone/>
              <a:defRPr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*en la </a:t>
            </a:r>
            <a:r>
              <a:rPr lang="es-ES" sz="42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Unión Soviética </a:t>
            </a:r>
          </a:p>
          <a:p>
            <a:pPr marL="0" indent="0">
              <a:lnSpc>
                <a:spcPct val="85000"/>
              </a:lnSpc>
              <a:buNone/>
              <a:defRPr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nacionalsocialista </a:t>
            </a:r>
          </a:p>
          <a:p>
            <a:pPr marL="0" indent="0">
              <a:lnSpc>
                <a:spcPct val="85000"/>
              </a:lnSpc>
              <a:buNone/>
              <a:defRPr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*en </a:t>
            </a:r>
            <a:r>
              <a:rPr lang="es-ES" sz="42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Alemania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lnSpc>
                <a:spcPct val="85000"/>
              </a:lnSpc>
              <a:buNone/>
              <a:defRPr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fascista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85000"/>
              </a:lnSpc>
              <a:buNone/>
              <a:defRPr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*en </a:t>
            </a:r>
            <a:r>
              <a:rPr lang="es-ES" sz="42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Italia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lnSpc>
                <a:spcPct val="85000"/>
              </a:lnSpc>
              <a:buNone/>
              <a:defRPr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de inspiración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masónica </a:t>
            </a:r>
          </a:p>
          <a:p>
            <a:pPr marL="0" indent="0">
              <a:lnSpc>
                <a:spcPct val="85000"/>
              </a:lnSpc>
              <a:buNone/>
              <a:defRPr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*en </a:t>
            </a:r>
            <a:r>
              <a:rPr lang="es-ES" sz="42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México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lnSpc>
                <a:spcPct val="85000"/>
              </a:lnSpc>
              <a:defRPr/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Además,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Pío XI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desarrolló una gran promoción del clero y del episcopado local en las tierras de misión africanas y asiáticas. 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3C120-3BE3-4F63-9603-3461EB83D3FE}" type="slidenum">
              <a:rPr lang="es-ES" smtClean="0"/>
              <a:pPr>
                <a:defRPr/>
              </a:pPr>
              <a:t>63</a:t>
            </a:fld>
            <a:endParaRPr lang="es-ES"/>
          </a:p>
        </p:txBody>
      </p:sp>
      <p:pic>
        <p:nvPicPr>
          <p:cNvPr id="6452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r="4482"/>
          <a:stretch>
            <a:fillRect/>
          </a:stretch>
        </p:blipFill>
        <p:spPr bwMode="auto">
          <a:xfrm>
            <a:off x="9830544" y="202133"/>
            <a:ext cx="6570544" cy="919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9 Marcador de contenido"/>
          <p:cNvSpPr>
            <a:spLocks noGrp="1"/>
          </p:cNvSpPr>
          <p:nvPr>
            <p:ph idx="1"/>
          </p:nvPr>
        </p:nvSpPr>
        <p:spPr>
          <a:xfrm>
            <a:off x="4213920" y="97399"/>
            <a:ext cx="12601399" cy="844761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sucesor,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Pío XII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permitió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la Iglesia presentarse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ante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fenómeno de la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descolonización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como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elemento autóctono,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y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extranjero.</a:t>
            </a:r>
          </a:p>
          <a:p>
            <a:pPr>
              <a:lnSpc>
                <a:spcPct val="85000"/>
              </a:lnSpc>
            </a:pP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Este papa tuvo que afrontar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terrible prueba de la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Segunda Guerra Mundial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durante la cual actuó de diversos modos para salvar de la persecución nacionalsocialista a cuantos hebreos fuera posible.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calcula que la Iglesia Católica salvó aproximadamente 800.000.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C8F16-37A8-4E07-934B-E4EACC2D2B3F}" type="slidenum">
              <a:rPr lang="es-ES" smtClean="0"/>
              <a:pPr>
                <a:defRPr/>
              </a:pPr>
              <a:t>64</a:t>
            </a:fld>
            <a:endParaRPr lang="es-ES"/>
          </a:p>
        </p:txBody>
      </p:sp>
      <p:pic>
        <p:nvPicPr>
          <p:cNvPr id="65547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85" y="329988"/>
            <a:ext cx="3385031" cy="453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8" name="2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86" y="5134192"/>
            <a:ext cx="3406094" cy="427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9 Marcador de contenido"/>
          <p:cNvSpPr>
            <a:spLocks noGrp="1"/>
          </p:cNvSpPr>
          <p:nvPr>
            <p:ph idx="1"/>
          </p:nvPr>
        </p:nvSpPr>
        <p:spPr>
          <a:xfrm>
            <a:off x="397496" y="470475"/>
            <a:ext cx="9503833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un proceder realista,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consideró oportuno lanzar una pública denuncia, puesto que ésta habría empeorado la grave situación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los católicos también perseguidos en varios de los territorios ocupados por los alemanes, y habría anulado su posibilidad de intervenir en favor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hebreos.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Muchas altas personalidades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mundo israelita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reconocieron públicamente,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tras la guerra, los grandes méritos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este papa con respecto a su pueblo.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3B9CB-AC70-4E6D-BE03-D2A8637E014D}" type="slidenum">
              <a:rPr lang="es-ES" smtClean="0"/>
              <a:pPr>
                <a:defRPr/>
              </a:pPr>
              <a:t>65</a:t>
            </a:fld>
            <a:endParaRPr lang="es-ES"/>
          </a:p>
        </p:txBody>
      </p:sp>
      <p:pic>
        <p:nvPicPr>
          <p:cNvPr id="66571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576" y="207027"/>
            <a:ext cx="3349548" cy="466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2" name="2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3764" y="5082360"/>
            <a:ext cx="3349548" cy="447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9 Marcador de contenido"/>
          <p:cNvSpPr>
            <a:spLocks noGrp="1"/>
          </p:cNvSpPr>
          <p:nvPr>
            <p:ph idx="1"/>
          </p:nvPr>
        </p:nvSpPr>
        <p:spPr>
          <a:xfrm>
            <a:off x="7799998" y="529447"/>
            <a:ext cx="8727290" cy="844761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Juan XXIII convocó el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Concilio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Vaticano II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1962-1965), 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fue concluido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Pablo VI,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abrió una época pastoral diversa en la Iglesia,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subrayando </a:t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la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llamada universal a la santidad,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la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importancia del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ecumenismo,</a:t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aspectos positivos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de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modernidad,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la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ampliación del diálogo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con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otras religiones y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con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cultura. </a:t>
            </a:r>
          </a:p>
        </p:txBody>
      </p:sp>
      <p:sp>
        <p:nvSpPr>
          <p:cNvPr id="6759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F642F-0834-48CC-AE03-18F15B885D30}" type="slidenum">
              <a:rPr lang="es-ES" smtClean="0"/>
              <a:pPr>
                <a:defRPr/>
              </a:pPr>
              <a:t>66</a:t>
            </a:fld>
            <a:endParaRPr lang="es-ES"/>
          </a:p>
        </p:txBody>
      </p:sp>
      <p:pic>
        <p:nvPicPr>
          <p:cNvPr id="67594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0" y="251193"/>
            <a:ext cx="6983171" cy="924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9 Marcador de contenido"/>
          <p:cNvSpPr>
            <a:spLocks noGrp="1"/>
          </p:cNvSpPr>
          <p:nvPr>
            <p:ph idx="1"/>
          </p:nvPr>
        </p:nvSpPr>
        <p:spPr>
          <a:xfrm>
            <a:off x="374856" y="673463"/>
            <a:ext cx="8519584" cy="844761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los años sucesivos al concilio, la Iglesia sufrió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una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profunda crisis interna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carácter doctrinal y disciplinar, que logró superar, en buena medida, durante el largo pontificado de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Juan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Pablo II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(1978-2005),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papa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extraordinaria personalidad, que hizo alcanzar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Santa Sede unos niveles de popularidad y prestigio antes desconocidos, dentro y fuera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Iglesia Católica.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2CD58-A110-4305-9FB6-9A5532A2122B}" type="slidenum">
              <a:rPr lang="es-ES" smtClean="0"/>
              <a:pPr>
                <a:defRPr/>
              </a:pPr>
              <a:t>67</a:t>
            </a:fld>
            <a:endParaRPr lang="es-ES"/>
          </a:p>
        </p:txBody>
      </p:sp>
      <p:pic>
        <p:nvPicPr>
          <p:cNvPr id="68618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632" y="334347"/>
            <a:ext cx="6120781" cy="881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8 Título"/>
          <p:cNvSpPr>
            <a:spLocks noGrp="1"/>
          </p:cNvSpPr>
          <p:nvPr>
            <p:ph type="title"/>
          </p:nvPr>
        </p:nvSpPr>
        <p:spPr>
          <a:xfrm>
            <a:off x="469504" y="74712"/>
            <a:ext cx="14306549" cy="2133600"/>
          </a:xfrm>
        </p:spPr>
        <p:txBody>
          <a:bodyPr/>
          <a:lstStyle/>
          <a:p>
            <a:pPr algn="l"/>
            <a:r>
              <a:rPr lang="es-ES" sz="6667" b="1" i="1" dirty="0">
                <a:solidFill>
                  <a:srgbClr val="FFFF00"/>
                </a:solidFill>
              </a:rPr>
              <a:t>Bibliografía básica</a:t>
            </a:r>
            <a:endParaRPr lang="es-AR" sz="6667" dirty="0">
              <a:solidFill>
                <a:srgbClr val="FFFF00"/>
              </a:solidFill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1907118" y="1895483"/>
            <a:ext cx="14211300" cy="8449733"/>
          </a:xfrm>
        </p:spPr>
        <p:txBody>
          <a:bodyPr/>
          <a:lstStyle/>
          <a:p>
            <a:pPr>
              <a:defRPr/>
            </a:pPr>
            <a:r>
              <a:rPr lang="es-ES" sz="4267" cap="small" dirty="0">
                <a:solidFill>
                  <a:schemeClr val="bg1"/>
                </a:solidFill>
              </a:rPr>
              <a:t>J. </a:t>
            </a:r>
            <a:r>
              <a:rPr lang="es-ES" sz="4267" cap="small" dirty="0" err="1">
                <a:solidFill>
                  <a:schemeClr val="bg1"/>
                </a:solidFill>
              </a:rPr>
              <a:t>Orlandis</a:t>
            </a:r>
            <a:r>
              <a:rPr lang="es-ES" sz="4267" dirty="0">
                <a:solidFill>
                  <a:schemeClr val="bg1"/>
                </a:solidFill>
              </a:rPr>
              <a:t>, </a:t>
            </a:r>
            <a:r>
              <a:rPr lang="es-ES" sz="4267" i="1" dirty="0">
                <a:solidFill>
                  <a:schemeClr val="bg1"/>
                </a:solidFill>
              </a:rPr>
              <a:t>Historia del cristianismo</a:t>
            </a:r>
            <a:r>
              <a:rPr lang="es-ES" sz="4267" dirty="0">
                <a:solidFill>
                  <a:schemeClr val="bg1"/>
                </a:solidFill>
              </a:rPr>
              <a:t>, </a:t>
            </a:r>
            <a:r>
              <a:rPr lang="es-ES" sz="4267" dirty="0" err="1">
                <a:solidFill>
                  <a:schemeClr val="bg1"/>
                </a:solidFill>
              </a:rPr>
              <a:t>Rialp</a:t>
            </a:r>
            <a:r>
              <a:rPr lang="es-ES" sz="4267" dirty="0">
                <a:solidFill>
                  <a:schemeClr val="bg1"/>
                </a:solidFill>
              </a:rPr>
              <a:t>, Madrid 1983.</a:t>
            </a:r>
            <a:endParaRPr lang="es-AR" sz="4267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ES" sz="4267" cap="small" dirty="0">
                <a:solidFill>
                  <a:schemeClr val="bg1"/>
                </a:solidFill>
              </a:rPr>
              <a:t>A. </a:t>
            </a:r>
            <a:r>
              <a:rPr lang="es-ES" sz="4267" cap="small" dirty="0" err="1">
                <a:solidFill>
                  <a:schemeClr val="bg1"/>
                </a:solidFill>
              </a:rPr>
              <a:t>Torresani</a:t>
            </a:r>
            <a:r>
              <a:rPr lang="es-ES" sz="4267" dirty="0">
                <a:solidFill>
                  <a:schemeClr val="bg1"/>
                </a:solidFill>
              </a:rPr>
              <a:t>, </a:t>
            </a:r>
            <a:r>
              <a:rPr lang="es-ES" sz="4267" i="1" dirty="0">
                <a:solidFill>
                  <a:schemeClr val="bg1"/>
                </a:solidFill>
              </a:rPr>
              <a:t>Breve </a:t>
            </a:r>
            <a:r>
              <a:rPr lang="es-ES" sz="4267" i="1" dirty="0" err="1">
                <a:solidFill>
                  <a:schemeClr val="bg1"/>
                </a:solidFill>
              </a:rPr>
              <a:t>storia</a:t>
            </a:r>
            <a:r>
              <a:rPr lang="es-ES" sz="4267" i="1" dirty="0">
                <a:solidFill>
                  <a:schemeClr val="bg1"/>
                </a:solidFill>
              </a:rPr>
              <a:t> </a:t>
            </a:r>
            <a:r>
              <a:rPr lang="es-ES" sz="4267" i="1" dirty="0" err="1">
                <a:solidFill>
                  <a:schemeClr val="bg1"/>
                </a:solidFill>
              </a:rPr>
              <a:t>della</a:t>
            </a:r>
            <a:r>
              <a:rPr lang="es-ES" sz="4267" i="1" dirty="0">
                <a:solidFill>
                  <a:schemeClr val="bg1"/>
                </a:solidFill>
              </a:rPr>
              <a:t> Chiesa</a:t>
            </a:r>
            <a:r>
              <a:rPr lang="es-ES" sz="4267" dirty="0">
                <a:solidFill>
                  <a:schemeClr val="bg1"/>
                </a:solidFill>
              </a:rPr>
              <a:t>, Ares, Milano 1989.</a:t>
            </a:r>
            <a:endParaRPr lang="es-AR" sz="4267" dirty="0">
              <a:solidFill>
                <a:schemeClr val="bg1"/>
              </a:solidFill>
            </a:endParaRPr>
          </a:p>
          <a:p>
            <a:pPr>
              <a:buFont typeface="Arial" charset="0"/>
              <a:buNone/>
              <a:defRPr/>
            </a:pPr>
            <a:endParaRPr lang="es-ES" sz="4267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64" indent="-640064" algn="ctr">
              <a:buNone/>
              <a:defRPr/>
            </a:pPr>
            <a:r>
              <a:rPr lang="es-ES" sz="4267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---------------------------x---------------------------</a:t>
            </a:r>
          </a:p>
          <a:p>
            <a:pPr marL="640064" indent="-640064" algn="ctr">
              <a:lnSpc>
                <a:spcPct val="80000"/>
              </a:lnSpc>
              <a:buNone/>
              <a:defRPr/>
            </a:pPr>
            <a:endParaRPr lang="es-AR" sz="4267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64" indent="-640064" algn="ctr">
              <a:lnSpc>
                <a:spcPct val="80000"/>
              </a:lnSpc>
              <a:buNone/>
              <a:defRPr/>
            </a:pPr>
            <a:r>
              <a:rPr lang="es-AR" sz="42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de estudio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s-AR" sz="42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que los asistentes puedan estudiar 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s-AR" sz="42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contenidos  de la clase y para que, </a:t>
            </a:r>
            <a:br>
              <a:rPr lang="es-AR" sz="42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42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quien quiera utilizarla, pueda  modificarla 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s-AR" sz="42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su propio estilo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s-AR" sz="42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 </a:t>
            </a:r>
            <a:r>
              <a:rPr lang="es-AR" sz="4267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JMG</a:t>
            </a:r>
            <a:endParaRPr lang="es-AR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7AA32-A34B-4FBD-9C85-031A76CBCD80}" type="slidenum">
              <a:rPr lang="es-ES" smtClean="0"/>
              <a:pPr>
                <a:defRPr/>
              </a:pPr>
              <a:t>68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1907118" y="1248834"/>
            <a:ext cx="14211300" cy="8449733"/>
          </a:xfrm>
        </p:spPr>
        <p:txBody>
          <a:bodyPr/>
          <a:lstStyle/>
          <a:p>
            <a:pPr marL="640064" indent="-640064">
              <a:buNone/>
              <a:defRPr/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64" indent="-640064" algn="ctr">
              <a:lnSpc>
                <a:spcPct val="75000"/>
              </a:lnSpc>
              <a:buNone/>
              <a:defRPr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www.institutodeteologia.org</a:t>
            </a:r>
          </a:p>
          <a:p>
            <a:pPr marL="640064" indent="-640064" algn="ctr">
              <a:lnSpc>
                <a:spcPct val="75000"/>
              </a:lnSpc>
              <a:buNone/>
              <a:defRPr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www.oracionesydevociones.info</a:t>
            </a:r>
          </a:p>
          <a:p>
            <a:pPr marL="640064" indent="-640064" algn="ctr">
              <a:lnSpc>
                <a:spcPct val="75000"/>
              </a:lnSpc>
              <a:buNone/>
              <a:defRPr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www.encuentra.com</a:t>
            </a:r>
          </a:p>
          <a:p>
            <a:pPr marL="640064" indent="-640064" algn="ctr">
              <a:lnSpc>
                <a:spcPct val="75000"/>
              </a:lnSpc>
              <a:buNone/>
              <a:defRPr/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64" indent="-640064" algn="ctr">
              <a:lnSpc>
                <a:spcPct val="75000"/>
              </a:lnSpc>
              <a:buNone/>
              <a:defRPr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juanmariagallardo@gmail.com</a:t>
            </a:r>
          </a:p>
          <a:p>
            <a:pPr marL="640064" indent="-640064" algn="ctr">
              <a:lnSpc>
                <a:spcPct val="75000"/>
              </a:lnSpc>
              <a:buNone/>
              <a:defRPr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secretariaifti@gmail.com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64" indent="-640064">
              <a:defRPr/>
            </a:pPr>
            <a:endParaRPr lang="es-AR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7AA32-A34B-4FBD-9C85-031A76CBCD80}" type="slidenum">
              <a:rPr lang="es-ES" smtClean="0"/>
              <a:pPr>
                <a:defRPr/>
              </a:pPr>
              <a:t>69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393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469504" y="552128"/>
            <a:ext cx="14306549" cy="2133600"/>
          </a:xfrm>
        </p:spPr>
        <p:txBody>
          <a:bodyPr/>
          <a:lstStyle/>
          <a:p>
            <a:pPr algn="l">
              <a:lnSpc>
                <a:spcPct val="70000"/>
              </a:lnSpc>
              <a:defRPr/>
            </a:pPr>
            <a:r>
              <a:rPr lang="es-ES" sz="6667" b="1" i="1" cap="small" dirty="0">
                <a:solidFill>
                  <a:srgbClr val="FFFF00"/>
                </a:solidFill>
              </a:rPr>
              <a:t>2. La Antigüedad Cristiana </a:t>
            </a:r>
            <a:br>
              <a:rPr lang="es-ES" sz="6667" b="1" i="1" cap="small" dirty="0">
                <a:solidFill>
                  <a:srgbClr val="FFFF00"/>
                </a:solidFill>
              </a:rPr>
            </a:br>
            <a:r>
              <a:rPr lang="es-ES" sz="6667" b="1" i="1" cap="small" dirty="0">
                <a:solidFill>
                  <a:srgbClr val="FFFF00"/>
                </a:solidFill>
              </a:rPr>
              <a:t>(</a:t>
            </a:r>
            <a:r>
              <a:rPr lang="es-ES" sz="6667" b="1" i="1" cap="small" dirty="0">
                <a:solidFill>
                  <a:schemeClr val="bg1"/>
                </a:solidFill>
              </a:rPr>
              <a:t>hasta el 476, año de la caída </a:t>
            </a:r>
            <a:br>
              <a:rPr lang="es-ES" sz="6667" b="1" i="1" cap="small" dirty="0">
                <a:solidFill>
                  <a:schemeClr val="bg1"/>
                </a:solidFill>
              </a:rPr>
            </a:br>
            <a:r>
              <a:rPr lang="es-ES" sz="6667" b="1" i="1" cap="small" dirty="0">
                <a:solidFill>
                  <a:schemeClr val="bg1"/>
                </a:solidFill>
              </a:rPr>
              <a:t>del Imperio Romano de Occidente</a:t>
            </a:r>
            <a:r>
              <a:rPr lang="es-ES" sz="6667" b="1" i="1" cap="small" dirty="0">
                <a:solidFill>
                  <a:srgbClr val="FFFF00"/>
                </a:solidFill>
              </a:rPr>
              <a:t>)</a:t>
            </a:r>
            <a:endParaRPr lang="es-AR" sz="6667" dirty="0">
              <a:solidFill>
                <a:srgbClr val="FFFF00"/>
              </a:solidFill>
            </a:endParaRPr>
          </a:p>
        </p:txBody>
      </p:sp>
      <p:sp>
        <p:nvSpPr>
          <p:cNvPr id="8199" name="9 Marcador de contenido"/>
          <p:cNvSpPr>
            <a:spLocks noGrp="1"/>
          </p:cNvSpPr>
          <p:nvPr>
            <p:ph idx="1"/>
          </p:nvPr>
        </p:nvSpPr>
        <p:spPr>
          <a:xfrm>
            <a:off x="397496" y="3434796"/>
            <a:ext cx="10297144" cy="77745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Desde el s. I,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cristianismo comenzó a propagarse,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bajo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guía de san Pedro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los apóstoles,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después de sus sucesores. 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asiste a un progresivo aumento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seguidores de Cristo,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sobre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todo dentro de los confines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Imperio Romano: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7C1B6-C0B2-4EC3-A673-AE680E2BA117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pic>
        <p:nvPicPr>
          <p:cNvPr id="8204" name="1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4459" y="2928392"/>
            <a:ext cx="4560821" cy="640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9 Marcador de contenido"/>
          <p:cNvSpPr>
            <a:spLocks noGrp="1"/>
          </p:cNvSpPr>
          <p:nvPr>
            <p:ph idx="1"/>
          </p:nvPr>
        </p:nvSpPr>
        <p:spPr>
          <a:xfrm>
            <a:off x="6878216" y="457439"/>
            <a:ext cx="9505056" cy="844761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los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inicios del s. IV </a:t>
            </a: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eran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aproximadamente el 15%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población del imperio,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estaban concentrados en las ciudades y en la parte oriental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estado romano. 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nueva religión se difundió más allá de esas fronteras: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Armenia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Arabia,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Etiopía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Persia, India.</a:t>
            </a:r>
          </a:p>
          <a:p>
            <a:pPr>
              <a:lnSpc>
                <a:spcPct val="85000"/>
              </a:lnSpc>
            </a:pP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poder político romano vio en el cristianismo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 peligro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(…).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07B64-0CE2-41F9-B02F-4D5409BCF5F5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pic>
        <p:nvPicPr>
          <p:cNvPr id="9228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0" y="129448"/>
            <a:ext cx="5702238" cy="902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9 Marcador de contenido"/>
          <p:cNvSpPr>
            <a:spLocks noGrp="1"/>
          </p:cNvSpPr>
          <p:nvPr>
            <p:ph idx="1"/>
          </p:nvPr>
        </p:nvSpPr>
        <p:spPr>
          <a:xfrm>
            <a:off x="397496" y="673464"/>
            <a:ext cx="8168614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el hecho de que este último reclamaba un ámbito de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libertad en la conciencia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las personas respecto a la autoridad estatal.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este motivo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tuvieron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soportar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numerosas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persecuciones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condujeron a muchos al martirio: la última, y la más cruel, tuvo lugar a inicios del s. IV por obra de los emperadores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Diocleciano y </a:t>
            </a:r>
            <a:r>
              <a:rPr lang="es-ES" sz="4267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Galerio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AR" sz="4267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857CC-3DEB-4F0E-8F35-CF4876BE67B9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pic>
        <p:nvPicPr>
          <p:cNvPr id="1025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698" y="95416"/>
            <a:ext cx="6774582" cy="938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11361</TotalTime>
  <Words>975</Words>
  <Application>Microsoft Office PowerPoint</Application>
  <PresentationFormat>Personalizado</PresentationFormat>
  <Paragraphs>323</Paragraphs>
  <Slides>69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69</vt:i4>
      </vt:variant>
    </vt:vector>
  </HeadingPairs>
  <TitlesOfParts>
    <vt:vector size="76" baseType="lpstr">
      <vt:lpstr>Arial</vt:lpstr>
      <vt:lpstr>Bernard MT Condensed</vt:lpstr>
      <vt:lpstr>Calibri</vt:lpstr>
      <vt:lpstr>Elephant</vt:lpstr>
      <vt:lpstr>Times New Roman</vt:lpstr>
      <vt:lpstr>Tema de Office</vt:lpstr>
      <vt:lpstr>1_Tema de Office</vt:lpstr>
      <vt:lpstr>La FE cristiana</vt:lpstr>
      <vt:lpstr>Presentación de PowerPoint</vt:lpstr>
      <vt:lpstr>1. La Iglesia en la historia</vt:lpstr>
      <vt:lpstr>Presentación de PowerPoint</vt:lpstr>
      <vt:lpstr>Presentación de PowerPoint</vt:lpstr>
      <vt:lpstr>Presentación de PowerPoint</vt:lpstr>
      <vt:lpstr>2. La Antigüedad Cristiana  (hasta el 476, año de la caída  del Imperio Romano de Occidente)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El Medioevo (Desde el 476 hasta 1492, año de la llegada de Cristóbal Colón a América)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FE cristiana</vt:lpstr>
      <vt:lpstr>4. La Edad Moderna (Desde 1492 hasta 1789, año del inicio de la Revolución Francesa)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5. La Edad Contemporánea  (a partir de 1789)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Bibliografía básica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jmgallardo</dc:creator>
  <cp:lastModifiedBy>UserHP</cp:lastModifiedBy>
  <cp:revision>89</cp:revision>
  <dcterms:created xsi:type="dcterms:W3CDTF">2010-08-10T14:04:34Z</dcterms:created>
  <dcterms:modified xsi:type="dcterms:W3CDTF">2017-07-06T18:58:57Z</dcterms:modified>
</cp:coreProperties>
</file>