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333" r:id="rId3"/>
    <p:sldId id="295" r:id="rId4"/>
    <p:sldId id="296" r:id="rId5"/>
    <p:sldId id="304" r:id="rId6"/>
    <p:sldId id="305" r:id="rId7"/>
    <p:sldId id="306" r:id="rId8"/>
    <p:sldId id="307" r:id="rId9"/>
    <p:sldId id="308" r:id="rId10"/>
    <p:sldId id="302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03" r:id="rId26"/>
    <p:sldId id="323" r:id="rId27"/>
    <p:sldId id="324" r:id="rId28"/>
    <p:sldId id="325" r:id="rId29"/>
    <p:sldId id="326" r:id="rId30"/>
    <p:sldId id="327" r:id="rId31"/>
    <p:sldId id="329" r:id="rId32"/>
    <p:sldId id="330" r:id="rId33"/>
    <p:sldId id="331" r:id="rId34"/>
    <p:sldId id="301" r:id="rId35"/>
    <p:sldId id="332" r:id="rId36"/>
  </p:sldIdLst>
  <p:sldSz cx="17068800" cy="96012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3" autoAdjust="0"/>
    <p:restoredTop sz="94760" autoAdjust="0"/>
  </p:normalViewPr>
  <p:slideViewPr>
    <p:cSldViewPr>
      <p:cViewPr varScale="1">
        <p:scale>
          <a:sx n="50" d="100"/>
          <a:sy n="50" d="100"/>
        </p:scale>
        <p:origin x="624" y="60"/>
      </p:cViewPr>
      <p:guideLst>
        <p:guide orient="horz" pos="3024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D27073-C096-4551-A9FF-0D22E6CAE734}" type="datetimeFigureOut">
              <a:rPr lang="es-AR"/>
              <a:pPr>
                <a:defRPr/>
              </a:pPr>
              <a:t>29/3/2017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8EDF0B-EC27-4A52-A9A4-A613ACD5E35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098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66AB-99A9-4CD5-BDC6-4F336CF52AE9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86D7-36A7-4D64-AC5D-D3D9C58DC6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31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AAB4-183F-49A9-AF4C-E35B0AA08C30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E4E1-5E4E-493D-8B6A-EC8B1CC118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83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F922-B6C8-4C7A-9EDB-ABA184C0D13B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4A39-559D-4A2B-AD4C-E9FBDDF9B7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01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5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12E86-77C7-4931-9122-3CF40CB9B0DA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AD09F-55B8-40DF-ADFE-A1E1A1A3C6E4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44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983A5-9D79-467F-8BAA-E8090A7D6DCD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BE5B-3039-4DF8-84B4-02B06BB5261A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94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853419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706837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56025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41367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42670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512051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97393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82734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A4A66-5132-404C-AC95-B6FDBCD239ED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E1836-EA4B-4269-8241-AAD4E3E04B21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95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FB699-5BA4-4134-A6C9-3C2800AAB1CA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E4A26-3B25-4609-AD5A-B27FC310298D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49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B5331-753E-4A0E-B2DB-8003027DEB92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43841-8749-464F-95DA-76EF4EA819FD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87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A9149-505F-4C40-B0B1-B3FA8D9420FC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931-FC23-444E-A3CB-9F0778143495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8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64DAA-0B67-4598-B150-CDF2475637DF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F032C-F490-4A8A-9066-E39E29FB288A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88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33984-C8D7-44DA-908A-4A051E014D76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667B9-6F74-46DA-AB99-33029AE668DE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4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D9C5-C480-4821-9BD6-D9038175688C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88A4-2DEF-48AC-8C70-8A457E1070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714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6000"/>
            </a:lvl1pPr>
            <a:lvl2pPr marL="853419" indent="0">
              <a:buNone/>
              <a:defRPr sz="5200"/>
            </a:lvl2pPr>
            <a:lvl3pPr marL="1706837" indent="0">
              <a:buNone/>
              <a:defRPr sz="4533"/>
            </a:lvl3pPr>
            <a:lvl4pPr marL="2560256" indent="0">
              <a:buNone/>
              <a:defRPr sz="3733"/>
            </a:lvl4pPr>
            <a:lvl5pPr marL="3413675" indent="0">
              <a:buNone/>
              <a:defRPr sz="3733"/>
            </a:lvl5pPr>
            <a:lvl6pPr marL="4267093" indent="0">
              <a:buNone/>
              <a:defRPr sz="3733"/>
            </a:lvl6pPr>
            <a:lvl7pPr marL="5120512" indent="0">
              <a:buNone/>
              <a:defRPr sz="3733"/>
            </a:lvl7pPr>
            <a:lvl8pPr marL="5973931" indent="0">
              <a:buNone/>
              <a:defRPr sz="3733"/>
            </a:lvl8pPr>
            <a:lvl9pPr marL="6827349" indent="0">
              <a:buNone/>
              <a:defRPr sz="3733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23F62-72D8-4224-B1BC-0D91891A3C43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0AA0-03A1-4B27-A606-2F4F76487139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1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9A9E0-B651-445E-AA86-F6CF5227D2AE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75E9-7D64-49F9-BEC3-3C8E5188D6F4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42BA-0553-47D1-9FE8-D25BBA79B26F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A9C2C-7BE2-4E85-BCE6-4565ED3EA813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07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1434-66EA-44B5-8CD2-EC5B6306E566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0421-6A05-49F7-8CEB-043C15FF83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96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4787-827E-4BBB-B2B4-EE2A10BCA159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F1AA-1D56-4C44-BA7A-5382836DFB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9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B5FE-94A6-46F8-A2CE-D6434F02D63E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7933-A66D-49B4-B15E-0EE184B301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1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F5AE-E72E-4D55-8C94-5574DD68BA22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79F1-54F5-42D0-9BB4-2F19405E93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38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9409-CA43-4A1B-987B-CFF96908EFEA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42B7-DF27-4CDD-BF34-15CF82578F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6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CE34-D484-476C-A17F-B8ED3B426429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1A50-2F1B-437C-B9DF-2FFF97E95C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7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C3A8-3A51-4063-9B91-02C10826FDB4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682E-434C-4EF3-965E-1171681C26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38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8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8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8839E-7912-4B6C-A482-D74ACC12FAAD}" type="datetime1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8" y="8899526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E7C32-F06B-4AEC-AC34-9E2565AC39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8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8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B085F-C81E-4D68-95E3-A144368F86B1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8" y="8899526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279D6-ACF8-4AF5-85A5-1E377B1D2A05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7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6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5pPr>
      <a:lvl6pPr marL="853419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6pPr>
      <a:lvl7pPr marL="1706837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7pPr>
      <a:lvl8pPr marL="2560256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8pPr>
      <a:lvl9pPr marL="3413675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9pPr>
    </p:titleStyle>
    <p:bodyStyle>
      <a:lvl1pPr marL="639217" indent="-6392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6383" indent="-533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54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2986543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383953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4693803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1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7254059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7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5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3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2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1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734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2237496"/>
            <a:ext cx="17068799" cy="2743200"/>
          </a:xfrm>
        </p:spPr>
        <p:txBody>
          <a:bodyPr/>
          <a:lstStyle/>
          <a:p>
            <a:pPr eaLnBrk="1" hangingPunct="1">
              <a:defRPr/>
            </a:pP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672" y="5736703"/>
            <a:ext cx="13969552" cy="3673997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informativo teológico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AR" sz="7333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AR" sz="4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Juan María Gallardo</a:t>
            </a:r>
            <a:endParaRPr lang="es-ES" sz="4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17837"/>
          <a:stretch/>
        </p:blipFill>
        <p:spPr bwMode="auto">
          <a:xfrm>
            <a:off x="3205808" y="6802427"/>
            <a:ext cx="4882282" cy="2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500672" y="6881281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HORA</a:t>
            </a:r>
            <a:endParaRPr kumimoji="0" lang="es-MX" sz="6000" b="1" i="0" u="none" strike="noStrike" kern="1200" cap="none" spc="-30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5559652" y="265088"/>
            <a:ext cx="1125566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Revelación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habla de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 procesiones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Dios: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generación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del Verbo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procesión (espiración)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Espíritu Santo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Ambas son relaciones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inmanentes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están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Dios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más: son Dios mismo.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mejor analogía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las procesiones está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espíritu humano: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conocimiento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tenemos de nosotros mismos no sale hacia afuera.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5B157-D343-4FB0-A865-5F42D03E54C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273" name="Picture 14" descr="The Holy Trinity. La Santa Tri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264096"/>
            <a:ext cx="4831410" cy="634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Trinity with St GeorgeSt Demetrios Greek, 1700d 31 x 22 c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6822073"/>
            <a:ext cx="2880320" cy="265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8" descr="ТРОИЦА НОВОЗАВЕТНАЯ Greek, Ionian Islands School 17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62" y="6822073"/>
            <a:ext cx="1836368" cy="265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325488" y="264096"/>
            <a:ext cx="950505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concepto que nos hacemos de nosotros es distinto de nosotros mismos, pero no está fuera de nosotros.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mismo puede decirse del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amor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tenemos para con nosotros.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forma parecida,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Dios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Hijo procede del Padre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es Imagen suya,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análogamente a como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concepto es imagen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realidad conocida. 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006C4-6986-4686-B707-CAE91633A22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7" name="Picture 13" descr="The Holy Trinity. La Santa Tri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592" y="336104"/>
            <a:ext cx="6275561" cy="91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397496" y="553119"/>
            <a:ext cx="964907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que esta Imagen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Dios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 perfecta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es Dios mismo,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toda su infinitud,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eternidad,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omnipotencia: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Hijo es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sola cosa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 Padre,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mismo Algo,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esa es la única e indivisa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naturaleza divina,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aunque sea otro Alguien. </a:t>
            </a: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829-B036-40A7-8E04-CA1A069E38F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1" name="Picture 13" descr="The Holy Trinity. La Santa Tri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08" y="264096"/>
            <a:ext cx="6421687" cy="91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7526288" y="409103"/>
            <a:ext cx="9217024" cy="6335713"/>
          </a:xfrm>
        </p:spPr>
        <p:txBody>
          <a:bodyPr/>
          <a:lstStyle/>
          <a:p>
            <a:pPr lvl="0">
              <a:lnSpc>
                <a:spcPct val="85000"/>
              </a:lnSpc>
            </a:pP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Símbolo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Nicenoconstantinopolitano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expresa con la formula:</a:t>
            </a:r>
            <a:endParaRPr lang="es-ES_tradnl" sz="4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«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de Dios,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Luz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Luz,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Dios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verdadero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verdadero». </a:t>
            </a:r>
          </a:p>
          <a:p>
            <a:pPr>
              <a:lnSpc>
                <a:spcPct val="80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hecho es que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Padre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engendra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Hijo donándose a Él,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entregándole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substancia y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naturaleza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23505-4F7E-49E9-973C-F628466D142B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5" name="Picture 2" descr="http://days.pravoslavie.ru/Images/ib1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336104"/>
            <a:ext cx="6614938" cy="907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502444" y="504825"/>
            <a:ext cx="9184084" cy="6335712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no en parte, </a:t>
            </a:r>
            <a:b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como acontece </a:t>
            </a:r>
            <a:b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 la generación humana,</a:t>
            </a:r>
            <a:b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sino perfecta e</a:t>
            </a:r>
            <a:b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infinitamente. </a:t>
            </a:r>
            <a:endParaRPr lang="es-AR" sz="4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mismo puede decirse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Espíritu Santo,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procede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Amor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Padre y del Hijo.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Procede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ambos,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5538-52E5-4727-BF5F-71D5DEE6B80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69" name="Picture 4" descr="http://t2.gstatic.com/images?q=tbn:4dWi2gNpS1cKMM:http://i265.photobucket.com/albums/ii201/expertmus/48d911f3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44" y="336550"/>
            <a:ext cx="6939136" cy="909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7814320" y="336104"/>
            <a:ext cx="90010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es el </a:t>
            </a:r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 eterno e increado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el Padre entrega al Hijo engendrándole y que el Hijo devuelve al Padre como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respuesta 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Amor.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Don es Don de sí, porque…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Padre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engendra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Hijo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comunicándole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y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perfectamente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su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mismo Ser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mediante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Espíritu. </a:t>
            </a: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A1CF2-B9D2-439C-B22B-40B197B71D9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6393" name="Picture 4" descr="Триипостасное Божество (Отечество со Ангелы, Росия, Урал, середина 19 в, частное собр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4" y="370830"/>
            <a:ext cx="6953994" cy="915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397496" y="480120"/>
            <a:ext cx="921702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tercera Persona es,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tanto,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Amor mutuo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el Padre y el Hijo.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nombre técnico de esta segunda procesión es </a:t>
            </a: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espiración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E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Siguiendo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analogía del conocimiento y del amor,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decir que el Espíritu procede como la voluntad que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mueve hacia el Bien conocido. </a:t>
            </a:r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5E728-0736-48CB-8CF0-48A57FEE8304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17417" name="Picture 2" descr="http://img-fotki.yandex.ru/get/3607/simvolveri2007.7/0_70717_583b9ed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60" y="122759"/>
            <a:ext cx="6964066" cy="92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4861992" y="193080"/>
            <a:ext cx="11737304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procesiones se llaman </a:t>
            </a: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inmanentes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diferencian radicalmente de la creación,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es </a:t>
            </a: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transeúnte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el sentido de que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algo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Dios obra hacia fuera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sí. 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 procesiones </a:t>
            </a:r>
            <a:endParaRPr lang="es-E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 el fundamento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las distintas relaciones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en Dios se identifican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las Personas divinas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Padre,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Hijo y el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-ser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espirado por Ellos. </a:t>
            </a:r>
            <a:endParaRPr lang="es-E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35456-50C1-41B4-9A20-90219E13BE3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44034" name="Picture 2" descr="http://www.cirota.ru/forum/images/23/2320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7496" y="120080"/>
            <a:ext cx="4625044" cy="4553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036" name="Picture 4" descr="Святая Троица (ветхозаветная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7496" y="4933860"/>
            <a:ext cx="4435926" cy="4477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606024" y="912168"/>
            <a:ext cx="11737304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mundo creado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relaciones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 accidentes</a:t>
            </a: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(sus relaciones no </a:t>
            </a:r>
            <a:r>
              <a:rPr lang="es-E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br>
              <a:rPr lang="es-E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identifican </a:t>
            </a: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 su ser</a:t>
            </a:r>
            <a:r>
              <a:rPr lang="es-ES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Dios,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puesto que en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procesiones es donada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la substancia divina,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relaciones son eternas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se identifican con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substancia misma.</a:t>
            </a:r>
            <a:endParaRPr lang="es-AR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30629-F256-41EB-8689-3B6AC686E4E7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43012" name="Picture 4" descr="http://www.cirota.ru/forum/images/94/94196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43345" y="120080"/>
            <a:ext cx="8799967" cy="8772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7183660" y="553120"/>
            <a:ext cx="9361040" cy="633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Estas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tres relaciones eternas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sólo caracterizan,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sino que se identifican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las tres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Personas divinas,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puesto que pensar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Padre quiere decir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*pensar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Hijo;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pensar en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Espíritu Santo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quiere decir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pensar en aquellos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respecto de los cuales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es Espíritu. </a:t>
            </a:r>
            <a:endParaRPr lang="es-E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DFC8-D8A6-4065-9148-5530690E60C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89" name="Picture 2" descr="http://img0.liveinternet.ru/images/attach/c/1/59/372/59372048_0Ikona_TroicaNovozavetSPredT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36104"/>
            <a:ext cx="6523310" cy="90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9504" y="336104"/>
            <a:ext cx="15985776" cy="926509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5: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	LA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santísima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	trinidad</a:t>
            </a:r>
            <a:endParaRPr lang="es-ES" sz="6667" b="1" cap="all" dirty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Un trabajo de: Giulio </a:t>
            </a:r>
            <a:r>
              <a:rPr lang="es-ES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Máspero</a:t>
            </a:r>
            <a:endParaRPr lang="es-E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F454-5AD5-4D2C-A6EB-A3AB1A29CB7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253480" y="336104"/>
            <a:ext cx="10009112" cy="6335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Así, las Personas son tres Alguien,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único Dios. 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se da entre tres hombres,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participan de la misma naturaleza humana sin agotarla. </a:t>
            </a:r>
          </a:p>
          <a:p>
            <a:pPr>
              <a:lnSpc>
                <a:spcPct val="80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tres Personas son cada una toda la Divinidad, identificándose con la única Naturaleza de Dios: las Personas son la Una en la Otra. </a:t>
            </a:r>
          </a:p>
          <a:p>
            <a:pPr>
              <a:lnSpc>
                <a:spcPct val="80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eso, Jesús dice a Felipe que quien le ha visto a Él ha visto al Padre, en cuanto Él y el Padre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cosa sola. </a:t>
            </a:r>
          </a:p>
        </p:txBody>
      </p:sp>
      <p:sp>
        <p:nvSpPr>
          <p:cNvPr id="215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A2D03-D123-4632-ABAE-59E072B43E19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21513" name="Picture 2" descr=" (539x699, 23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23" y="227013"/>
            <a:ext cx="6410797" cy="909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734200" y="409104"/>
            <a:ext cx="9865096" cy="633571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221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Esta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dinámica,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que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técnicamente se llama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pericóresis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circumincesio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términos que hacen referencia </a:t>
            </a: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movimiento dinámico en que el </a:t>
            </a: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uno </a:t>
            </a:r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intercambia con el otro como </a:t>
            </a: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en </a:t>
            </a:r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danza en círculo)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ayuda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darse cuenta de que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misterio del Dios Uno y Trino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misterio del Amor: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mismo es una eterna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comunicación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amor: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Padre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Hijo y Espíritu Santo,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y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ha destinado a participar en Él»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AC80A-7A4B-42BB-A9F4-9FC199C74D2A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22537" name="Picture 2" descr=" (585x699, 22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7" y="229293"/>
            <a:ext cx="6235491" cy="91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613520" y="552128"/>
            <a:ext cx="1195332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47: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Espíritu Santo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tercera Persona de la Santísima Trinidad.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Es Dios, uno e igual al Padre y al Hijo;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procede del Padre” (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 26), que es principio sin principio y origen de toda la vida trinitaria.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Y procede también del Hijo (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Filioque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don eterno que el Padre hace al Hijo.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El Espíritu Santo, enviado por el Padre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Hijo encarnado, guía a la Iglesia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conocimiento de la “verdad plena”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16, 13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)».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es-ES_tradnl" sz="3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ES_tradn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B47B3-64D4-4F6F-8E19-7A8FCC605B35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38916" name="Picture 4" descr="ТРОИЦА НОВОЗАВЕТНАЯ ВСИЛАХ Россия, XIХ в. Дерево, темпера. www.russianicons.net 31 x 26 см. фрагмен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9106" y="504825"/>
            <a:ext cx="4154206" cy="4224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18" name="Picture 6" descr="ТРОИЦА НОВОЗАВЕТНАЯ В СИЛАХ, СО СТРАСТЯМИ Дерево, темпера. CHEL www.belygorod.ru Челябинский муз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66848" y="5016624"/>
            <a:ext cx="4320480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8462392" y="337095"/>
            <a:ext cx="835292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48: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expresa su fe trinitaria confesando un solo Dios en tres Personas: Padre, Hijo y Espíritu Santo.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tres divinas Personas son un solo Dios porque cada una de ellas es idéntica a la plenitud de la única e indivisible naturaleza divina.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tres son realmente distintas entre sí, por sus relaciones recíprocas: el Padre engendra al Hijo, el Hijo es engendrado por el Padre, el Espíritu Santo procede del Padre y del Hijo»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D19A2-DFDB-4AFF-8590-252C494EFCAF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pic>
        <p:nvPicPr>
          <p:cNvPr id="24585" name="Picture 2" descr=" (596x699, 24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5" y="264095"/>
            <a:ext cx="7742311" cy="90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53480" y="23812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3. Nuestra vida en Dios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25607" name="9 Marcador de contenido"/>
          <p:cNvSpPr>
            <a:spLocks noGrp="1"/>
          </p:cNvSpPr>
          <p:nvPr>
            <p:ph idx="1"/>
          </p:nvPr>
        </p:nvSpPr>
        <p:spPr>
          <a:xfrm>
            <a:off x="253480" y="2281238"/>
            <a:ext cx="892899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Siendo Dios eterna comunicación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Amor es comprensible que ese Amor se desborde fuera de Él en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obrar.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el actuar de Dios en la historia es obra conjunta de la tres Personas, puesto que se distinguen sólo en el interior de Dios.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296F-C11D-40C9-B7B6-98495A725EE7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25610" name="Picture 14" descr=" (542x699, 18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59" y="264096"/>
            <a:ext cx="7092217" cy="91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7526288" y="408112"/>
            <a:ext cx="914501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obstante, cada una imprime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acciones divinas </a:t>
            </a: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 extra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característica personal.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imagen: </a:t>
            </a:r>
            <a:endParaRPr lang="es-E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endParaRPr lang="es-E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La acción divina es siempre única, como el regalo de una familia amiga, que es fruto de un sólo acto; pero, para quien conoce a las personas que forman esa familia, es posible reconocer la mano o la intervención de cada una, por la huella personal dejada por ellas en el único regalo.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8CEB2-4BB5-4BB8-873F-0AD6DCE9CCFD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26633" name="Picture 2" descr=" (522x699, 17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36104"/>
            <a:ext cx="6768752" cy="906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325489" y="480120"/>
            <a:ext cx="9577064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reconocimiento es posible, porque hemos conocido a las Personas divinas en su distinción personal mediante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misiones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cuando Dios Padre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enviado juntamente al Hijo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Espíritu Santo en la historia,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se hiciesen presentes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hombres: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258: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«son, sobre todo, las misiones divinas de la Encarnación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Hijo y del don del Espíritu Santo las que manifiestan las propiedades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personas divinas»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43671-7797-481F-AB34-6A0BAC6040E1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27657" name="Picture 4" descr="Троица Новозаветная, 1700 г.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640" y="408112"/>
            <a:ext cx="499786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6" descr="Бог Оте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48" y="6168752"/>
            <a:ext cx="4893279" cy="31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5685783" y="481112"/>
            <a:ext cx="10985521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Ellos son como las dos manos del Padre que abrazan a los hombres de todos los tiempos, para llevarlos al seno del Padre.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está presente en todos los seres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cuanto principio de lo que existe, con las misiones el Hijo y el Espíritu se hacen presentes de forma nueva.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misma Cruz de Cristo manifiesta al hombre de todos los tiempos el eterno Don que Dios hace de Sí mismo,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revelando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su muerte la íntima dinámica del Amor que une a las tres Personas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16EA-F678-4D67-9B08-3509EA9431A0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28681" name="Picture 2" descr="Святая Троица (ветхозаветна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8" y="7248872"/>
            <a:ext cx="1508348" cy="20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" descr="Отечество, Россия, частное собр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8" y="264096"/>
            <a:ext cx="5221067" cy="66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6" descr="Отечество (Троица Новозаветная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96" y="7288210"/>
            <a:ext cx="3416079" cy="20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469504" y="337095"/>
            <a:ext cx="1116124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significa que el sentido último de la realidad, lo que todo hombre desea, lo que ha sido buscado por los filósofos y por las religiones de todos los tiempos es el misterio del Padre que eternamente engendra al Hijo en el Amor que es el Espíritu Santo. </a:t>
            </a:r>
            <a:endParaRPr lang="es-E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Trinidad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encuentra </a:t>
            </a:r>
            <a:b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MX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modelo </a:t>
            </a:r>
            <a: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originario </a:t>
            </a:r>
            <a: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familia humana. </a:t>
            </a:r>
            <a:endParaRPr lang="es-MX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MX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quiere que todos los hombres sean una sola familia, es decir una cosa sola con Él mismo, siendo hijos en el Hijo. </a:t>
            </a:r>
          </a:p>
          <a:p>
            <a:pPr>
              <a:lnSpc>
                <a:spcPct val="85000"/>
              </a:lnSpc>
            </a:pPr>
            <a:endParaRPr lang="es-MX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5EA72-AFAB-4890-9087-0AF164259B73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29705" name="Picture 2" descr="http://artnow.ru/img/278000/278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600" y="167828"/>
            <a:ext cx="4075728" cy="434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 descr="http://www.divinum.ru/images/troitsa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600" y="4650182"/>
            <a:ext cx="4075728" cy="46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8174360" y="552128"/>
            <a:ext cx="7344816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 ha sido creado a imagen y semejanza de la Trinidad y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está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hecho para vivir en comunión con los demás hombres y, sobre todo, con el Padre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Celestial.</a:t>
            </a:r>
          </a:p>
          <a:p>
            <a:pPr>
              <a:lnSpc>
                <a:spcPct val="85000"/>
              </a:lnSpc>
            </a:pPr>
            <a:endParaRPr lang="es-MX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Aquí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encuentra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MX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fundamento último </a:t>
            </a:r>
            <a: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valor de la vida de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 humana, independientemente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 capacidades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sus riquezas.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99C9C-E410-4418-BE87-E85CE2F31EDC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30732" name="Picture 2" descr="http://www.cirota.ru/forum/images/49/498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5" y="42863"/>
            <a:ext cx="7428361" cy="946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35014" y="-167952"/>
            <a:ext cx="12807898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1. La revelación del Dios uno y trino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499073" y="1657116"/>
            <a:ext cx="6163119" cy="6239828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44: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misterio central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fe y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vida cristiana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misterio de la </a:t>
            </a: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Santísima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Trinidad.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cristianos son bautizados en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nombre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Padre y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Hijo y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Espíritu Santo».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Toda la vida de Jesús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revelación del Dios Uno y Trino: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8627E-2D3C-4A66-95CB-DD5A949F49C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4108" name="Picture 15" descr="http://www.sedmitza.ru/data/676/087/1235/%D0%92%D0%B5%D1%82%D1%85%D0%BE%D0%B7%D0%B0%D0%B2%D0%B5%D1%82%D0%BD%D0%B0%D1%8F%20%D0%A2%D1%80%D0%BE%D0%B8%D1%86%D0%B0.%20%D0%98%D0%BA%D0%BE%D0%BD%D0%BE%D0%BF%D0%B8%D1%81%D0%B5%D1%86%20%D0%9D%D0%B5%D0%B4%D1%8F%D0%BB%D0%BA%D0%BE%20%D0%B8%D0%B7%20%D0%9B%D0%BE%D0%B2%D0%B5%D1%87%D0%B0,%201598%20%D0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60" y="1344216"/>
            <a:ext cx="5932042" cy="79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9 Marcador de contenido"/>
          <p:cNvSpPr>
            <a:spLocks noGrp="1"/>
          </p:cNvSpPr>
          <p:nvPr>
            <p:ph idx="1"/>
          </p:nvPr>
        </p:nvSpPr>
        <p:spPr>
          <a:xfrm>
            <a:off x="4069904" y="696144"/>
            <a:ext cx="12145881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el acceso al Padre se puede encontrar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Cristo, Camino, Verdad y Vida: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mediante la gracia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hombres pueden llegar a ser un solo Cuerpo místico en la comunión de la Iglesia.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través de la contemplación de la vida de Cristo y a través de los sacramentos, tenemos acceso a la misma vida íntima de Dios.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el Bautismo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somos insertados en la dinámica de Amor de la Familia de las tres Personas divinas. 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2D9F1-9E61-4854-9CB3-039D506CFDF2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pic>
        <p:nvPicPr>
          <p:cNvPr id="32777" name="Picture 2" descr="ОТЕЧЕСТВО Псков, XVII в. 83,5 x 69 см. www.zeller.d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41077"/>
            <a:ext cx="3499991" cy="425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" descr="Отечество Третья четверть XVII в. Дерево, левкас, темпера artmuseum.yar.ru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6" y="5185230"/>
            <a:ext cx="3539678" cy="400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181472" y="480120"/>
            <a:ext cx="1169070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eso, en la vida cristiana, se trata de descubrir que a partir de la existencia ordinaria, podemos llegar a Dios.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Consejo: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Tratar a las tres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Personas:</a:t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Padre, a Dios Hijo, a Dios Espíritu Santo. </a:t>
            </a:r>
            <a:endParaRPr lang="es-E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llegar a la Trinidad Beatísima,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pasar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María.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Aprender de la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“trinidad de la tierra”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Jesús, María y José– a levantar la mirada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hacia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Trinidad del Cielo.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ES_tradn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245CB-2A4D-4A1E-B36F-AE82C3324548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pic>
        <p:nvPicPr>
          <p:cNvPr id="33801" name="Picture 2" descr="течество (Троица Новозаветная), Россия, 1700 г., частная коллекция, Герм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792" y="264096"/>
            <a:ext cx="47244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6" descr="ОБРАЗ ВСЕХ СВЯТЫХ Россия, 1890. Дерево, левкас, темпера, золото,масло. 44x38 см. Частное собрание Galerie von Kül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793" y="6330899"/>
            <a:ext cx="4735264" cy="307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9 Marcador de contenido"/>
          <p:cNvSpPr>
            <a:spLocks noGrp="1"/>
          </p:cNvSpPr>
          <p:nvPr>
            <p:ph idx="1"/>
          </p:nvPr>
        </p:nvSpPr>
        <p:spPr>
          <a:xfrm>
            <a:off x="8174360" y="409104"/>
            <a:ext cx="7632848" cy="6335712"/>
          </a:xfrm>
        </p:spPr>
        <p:txBody>
          <a:bodyPr/>
          <a:lstStyle/>
          <a:p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49: </a:t>
            </a:r>
          </a:p>
          <a:p>
            <a:pPr>
              <a:buFont typeface="Arial" charset="0"/>
              <a:buNone/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ES_tradnl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Inseparables en su única sustancia, las divinas Personas son también inseparables en su obrar: la Trinidad tiene una sola y misma operación.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Pero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único obrar divino, cada Persona se hace presente según el modo que le es propio en la Trinidad»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186A9-2157-4371-8981-3A607D15EDB7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pic>
        <p:nvPicPr>
          <p:cNvPr id="34825" name="Picture 4" descr="Отечество, икона из частного собр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7" y="361156"/>
            <a:ext cx="7232109" cy="90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8 Título"/>
          <p:cNvSpPr>
            <a:spLocks noGrp="1"/>
          </p:cNvSpPr>
          <p:nvPr>
            <p:ph type="title"/>
          </p:nvPr>
        </p:nvSpPr>
        <p:spPr>
          <a:xfrm>
            <a:off x="3636963" y="1560513"/>
            <a:ext cx="10729912" cy="1600200"/>
          </a:xfrm>
        </p:spPr>
        <p:txBody>
          <a:bodyPr/>
          <a:lstStyle/>
          <a:p>
            <a:pPr algn="l"/>
            <a:r>
              <a:rPr lang="es-AR" sz="5000" b="1" i="1">
                <a:solidFill>
                  <a:schemeClr val="bg1"/>
                </a:solidFill>
              </a:rPr>
              <a:t/>
            </a:r>
            <a:br>
              <a:rPr lang="es-AR" sz="5000" b="1" i="1">
                <a:solidFill>
                  <a:schemeClr val="bg1"/>
                </a:solidFill>
              </a:rPr>
            </a:br>
            <a:endParaRPr lang="es-AR" sz="5000" b="1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69504" y="1343620"/>
            <a:ext cx="16599296" cy="6337300"/>
          </a:xfrm>
        </p:spPr>
        <p:txBody>
          <a:bodyPr/>
          <a:lstStyle/>
          <a:p>
            <a:pPr marL="480060" indent="-480060">
              <a:lnSpc>
                <a:spcPct val="85000"/>
              </a:lnSpc>
              <a:buNone/>
              <a:defRPr/>
            </a:pPr>
            <a:r>
              <a:rPr lang="es-ES" sz="4400" b="1" i="1" dirty="0">
                <a:solidFill>
                  <a:srgbClr val="FFFF00"/>
                </a:solidFill>
              </a:rPr>
              <a:t>Bibliografía básica</a:t>
            </a:r>
          </a:p>
          <a:p>
            <a:pPr>
              <a:defRPr/>
            </a:pPr>
            <a:r>
              <a:rPr lang="es-E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 de la Iglesia Católica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232-267.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Compendio del Catecismo de la Iglesia Católica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44-49.</a:t>
            </a:r>
            <a:endParaRPr lang="es-ES_tradnl" sz="4400" b="1" i="1" dirty="0">
              <a:solidFill>
                <a:srgbClr val="FFFF00"/>
              </a:solidFill>
            </a:endParaRP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_tradnl" sz="4400" b="1" i="1" dirty="0">
                <a:solidFill>
                  <a:srgbClr val="FFFF00"/>
                </a:solidFill>
              </a:rPr>
              <a:t>Lecturas recomendadas</a:t>
            </a:r>
            <a:endParaRPr lang="es-ES" sz="4400" i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400" cap="small" dirty="0">
                <a:solidFill>
                  <a:schemeClr val="bg1"/>
                </a:solidFill>
              </a:rPr>
              <a:t>San </a:t>
            </a:r>
            <a:r>
              <a:rPr lang="es-ES_tradnl" sz="4400" cap="small" dirty="0" err="1">
                <a:solidFill>
                  <a:schemeClr val="bg1"/>
                </a:solidFill>
              </a:rPr>
              <a:t>Josemaría</a:t>
            </a:r>
            <a:r>
              <a:rPr lang="es-ES_tradnl" sz="4400" dirty="0">
                <a:solidFill>
                  <a:schemeClr val="bg1"/>
                </a:solidFill>
              </a:rPr>
              <a:t>, Homilía H</a:t>
            </a:r>
            <a:r>
              <a:rPr lang="es-ES_tradnl" sz="4400" i="1" dirty="0">
                <a:solidFill>
                  <a:schemeClr val="bg1"/>
                </a:solidFill>
              </a:rPr>
              <a:t>umildad</a:t>
            </a:r>
            <a:r>
              <a:rPr lang="es-ES_tradnl" sz="4400" dirty="0">
                <a:solidFill>
                  <a:schemeClr val="bg1"/>
                </a:solidFill>
              </a:rPr>
              <a:t>, </a:t>
            </a:r>
            <a:r>
              <a:rPr lang="es-ES_tradnl" sz="4400" i="1" dirty="0">
                <a:solidFill>
                  <a:schemeClr val="bg1"/>
                </a:solidFill>
              </a:rPr>
              <a:t>Amigos de Dios</a:t>
            </a:r>
            <a:r>
              <a:rPr lang="es-ES_tradnl" sz="4400" dirty="0">
                <a:solidFill>
                  <a:schemeClr val="bg1"/>
                </a:solidFill>
              </a:rPr>
              <a:t>, 104-109.</a:t>
            </a:r>
            <a:endParaRPr lang="es-AR" sz="4400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400" cap="small" dirty="0">
                <a:solidFill>
                  <a:schemeClr val="bg1"/>
                </a:solidFill>
              </a:rPr>
              <a:t>J. Ratzinger</a:t>
            </a:r>
            <a:r>
              <a:rPr lang="es-ES_tradnl" sz="4400" dirty="0">
                <a:solidFill>
                  <a:schemeClr val="bg1"/>
                </a:solidFill>
              </a:rPr>
              <a:t>, </a:t>
            </a:r>
            <a:r>
              <a:rPr lang="es-ES_tradnl" sz="4400" i="1" dirty="0">
                <a:solidFill>
                  <a:schemeClr val="bg1"/>
                </a:solidFill>
              </a:rPr>
              <a:t>El Dios de los cristianos. Meditaciones</a:t>
            </a:r>
            <a:r>
              <a:rPr lang="es-ES_tradnl" sz="4400" dirty="0">
                <a:solidFill>
                  <a:schemeClr val="bg1"/>
                </a:solidFill>
              </a:rPr>
              <a:t>, Ed. Sígueme, Salamanca 2005.</a:t>
            </a:r>
            <a:endParaRPr lang="es-AR" sz="4400" dirty="0">
              <a:solidFill>
                <a:schemeClr val="bg1"/>
              </a:solidFill>
            </a:endParaRPr>
          </a:p>
          <a:p>
            <a:pPr marL="480060" indent="-480060" algn="ctr">
              <a:lnSpc>
                <a:spcPct val="85000"/>
              </a:lnSpc>
              <a:buNone/>
              <a:defRPr/>
            </a:pP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A2BC2-F46E-42C0-9AFD-E4014851810A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4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9762" y="4598988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48107" y="4599782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4" y="473076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8 Título"/>
          <p:cNvSpPr>
            <a:spLocks noGrp="1"/>
          </p:cNvSpPr>
          <p:nvPr>
            <p:ph type="title"/>
          </p:nvPr>
        </p:nvSpPr>
        <p:spPr>
          <a:xfrm>
            <a:off x="3636963" y="1560513"/>
            <a:ext cx="10729912" cy="1600200"/>
          </a:xfrm>
        </p:spPr>
        <p:txBody>
          <a:bodyPr/>
          <a:lstStyle/>
          <a:p>
            <a:pPr algn="l"/>
            <a:r>
              <a:rPr lang="es-AR" sz="5000" b="1" i="1">
                <a:solidFill>
                  <a:schemeClr val="bg1"/>
                </a:solidFill>
              </a:rPr>
              <a:t/>
            </a:r>
            <a:br>
              <a:rPr lang="es-AR" sz="5000" b="1" i="1">
                <a:solidFill>
                  <a:schemeClr val="bg1"/>
                </a:solidFill>
              </a:rPr>
            </a:br>
            <a:endParaRPr lang="es-AR" sz="5000" b="1">
              <a:solidFill>
                <a:srgbClr val="FFFF00"/>
              </a:solidFill>
            </a:endParaRPr>
          </a:p>
        </p:txBody>
      </p:sp>
      <p:sp>
        <p:nvSpPr>
          <p:cNvPr id="36871" name="9 Marcador de contenido"/>
          <p:cNvSpPr>
            <a:spLocks noGrp="1"/>
          </p:cNvSpPr>
          <p:nvPr>
            <p:ph idx="1"/>
          </p:nvPr>
        </p:nvSpPr>
        <p:spPr>
          <a:xfrm>
            <a:off x="3563939" y="1055688"/>
            <a:ext cx="10658475" cy="6337300"/>
          </a:xfrm>
        </p:spPr>
        <p:txBody>
          <a:bodyPr/>
          <a:lstStyle/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Presentación </a:t>
            </a:r>
            <a:r>
              <a:rPr lang="es-MX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estudio</a:t>
            </a:r>
          </a:p>
          <a:p>
            <a:pPr algn="ctr">
              <a:lnSpc>
                <a:spcPct val="85000"/>
              </a:lnSpc>
              <a:buNone/>
            </a:pPr>
            <a:r>
              <a:rPr lang="es-MX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que los asistentes puedan estudiar </a:t>
            </a:r>
          </a:p>
          <a:p>
            <a:pPr algn="ctr">
              <a:lnSpc>
                <a:spcPct val="85000"/>
              </a:lnSpc>
              <a:buNone/>
            </a:pPr>
            <a:r>
              <a:rPr lang="es-MX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contenidos  de la clase y para que, </a:t>
            </a:r>
            <a:br>
              <a:rPr lang="es-MX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quien quiera utilizarla, pueda  modificarla </a:t>
            </a:r>
          </a:p>
          <a:p>
            <a:pPr algn="ctr">
              <a:lnSpc>
                <a:spcPct val="85000"/>
              </a:lnSpc>
              <a:buNone/>
            </a:pPr>
            <a:r>
              <a:rPr lang="es-MX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según su propio estilo</a:t>
            </a:r>
          </a:p>
          <a:p>
            <a:pPr algn="ctr">
              <a:lnSpc>
                <a:spcPct val="85000"/>
              </a:lnSpc>
              <a:buNone/>
            </a:pPr>
            <a:r>
              <a:rPr lang="es-MX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JMG</a:t>
            </a: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AR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2C3DB-3F57-49DA-8E2A-A3836C0F184D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5699970" y="481112"/>
            <a:ext cx="108993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anunciación,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nacimiento,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episodio de su pérdida y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hallazgo en el Templo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tenía doce años,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su muerte y resurrección,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Jesús se revela como Hijo de Dios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forma nueva con respecto a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filiación conocida por Israel.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momento de su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bautismo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el mismo Padre atestigua al mundo que Cristo es el Hijo Amado y el Espíritu desciende sobre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forma de paloma. 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6DC7-F063-488F-B3DA-FC2E5DCDD86D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5131" name="Picture 14" descr="http://www.ipckatakomb.ru/UserFiles/image/Image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4044"/>
            <a:ext cx="4925269" cy="665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6" descr="Фрески Благовещенского собор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" y="7248872"/>
            <a:ext cx="4970203" cy="21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397496" y="553119"/>
            <a:ext cx="941366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esta primera revelación explicita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Trinidad corresponde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manifestación paralela en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Transfiguración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introduce </a:t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misterio Pascual.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Finalmente, al despedirse de sus discípulos, Jesús les envía a bautizar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nombre de las tres Personas divinas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para que sea comunicada a todo el mundo la vida eterna del Padre, del Hijo y del Espíritu Santo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cfr. </a:t>
            </a: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28, 19).</a:t>
            </a:r>
            <a:endParaRPr lang="es-ES_tradnl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D533-9BD4-4797-8B5F-E10E3BD88A6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6155" name="Picture 16" descr="Святая Троица со сценами бытия 17 в.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00" y="444044"/>
            <a:ext cx="6087912" cy="895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6518176" y="336104"/>
            <a:ext cx="1000911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Antiguo Testamento,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reveló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unidad y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amor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hacia el pueblo elegido: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Yahwé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era como un Padre.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Después de haber hablado muchas veces por medio de los profetas, Dios habló por medio del Hijo, revelando que </a:t>
            </a:r>
            <a:r>
              <a:rPr lang="es-E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Yahwé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 sólo es</a:t>
            </a:r>
            <a:r>
              <a:rPr lang="es-E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como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 Padre, sino que </a:t>
            </a:r>
            <a:r>
              <a:rPr lang="es-E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Padre.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se dirige a Él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término arameo </a:t>
            </a:r>
            <a:r>
              <a:rPr lang="es-E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Abbá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D1386-6712-473A-8C02-3A1A51A4394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7179" name="Picture 19" descr="Троица новозаветна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444044"/>
            <a:ext cx="5904656" cy="861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541512" y="624136"/>
            <a:ext cx="799288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término arameo </a:t>
            </a:r>
            <a:r>
              <a:rPr lang="es-ES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Abbá</a:t>
            </a: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era usado por los niños israelitas para dirigirse a su propio padre.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distingue siempre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filiación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de los discípulos. 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Llamarse a sí mismo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Hijo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Dios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sentido único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fue el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motivo de su </a:t>
            </a:r>
            <a:b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condena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padecer </a:t>
            </a: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cruz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BBC94-2FB8-41E7-950D-F871CBAEEE7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8203" name="Picture 15" descr="Святая Троица 17 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64" y="429196"/>
            <a:ext cx="7463881" cy="91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7742312" y="336104"/>
            <a:ext cx="90010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Cristo,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abre y entrega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intimidad,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inaccesible al hombre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medio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sus fuerzas.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Esta revelación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 acto de amor.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misterio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revelado por Jesucristo,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la fuente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todos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demás misterios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AFC8F-44CA-455A-81D0-75409FE639CB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5699970" y="13157"/>
            <a:ext cx="5668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San Josemaría, Homilía </a:t>
            </a:r>
            <a:r>
              <a:rPr lang="es-ES" altLang="ja-JP" sz="1100" i="1">
                <a:ea typeface="MS Mincho" pitchFamily="49" charset="-128"/>
              </a:rPr>
              <a:t>Humildad</a:t>
            </a:r>
            <a:r>
              <a:rPr lang="es-ES" altLang="ja-JP" sz="1100">
                <a:ea typeface="MS Mincho" pitchFamily="49" charset="-128"/>
              </a:rPr>
              <a:t>, </a:t>
            </a:r>
            <a:r>
              <a:rPr lang="es-ES" altLang="ja-JP" sz="1100" i="1">
                <a:ea typeface="MS Mincho" pitchFamily="49" charset="-128"/>
              </a:rPr>
              <a:t>Amigos de Dios</a:t>
            </a:r>
            <a:r>
              <a:rPr lang="es-ES" altLang="ja-JP" sz="1100">
                <a:ea typeface="MS Mincho" pitchFamily="49" charset="-128"/>
              </a:rPr>
              <a:t>, 104-109.</a:t>
            </a:r>
            <a:endParaRPr lang="es-AR" altLang="ja-JP" sz="1100"/>
          </a:p>
          <a:p>
            <a:pPr indent="179388" algn="just" eaLnBrk="0" hangingPunct="0"/>
            <a:r>
              <a:rPr lang="es-ES" altLang="ja-JP" sz="1100">
                <a:ea typeface="MS Mincho" pitchFamily="49" charset="-128"/>
              </a:rPr>
              <a:t>J. Ratzinger, </a:t>
            </a:r>
            <a:r>
              <a:rPr lang="es-ES" altLang="ja-JP" sz="1100" i="1">
                <a:ea typeface="MS Mincho" pitchFamily="49" charset="-128"/>
              </a:rPr>
              <a:t>El Dios de los cristianos. Meditaciones</a:t>
            </a:r>
            <a:r>
              <a:rPr lang="es-ES" altLang="ja-JP" sz="1100">
                <a:ea typeface="MS Mincho" pitchFamily="49" charset="-128"/>
              </a:rPr>
              <a:t>, Ed. Sígueme, Salamanca 2005.</a:t>
            </a:r>
            <a:endParaRPr lang="es-ES" altLang="ja-JP"/>
          </a:p>
        </p:txBody>
      </p:sp>
      <p:pic>
        <p:nvPicPr>
          <p:cNvPr id="9227" name="Picture 17" descr="Святая троица. Андрей Рубле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0" y="335562"/>
            <a:ext cx="7200800" cy="900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9504" y="41900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2. Dios en su vida íntima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10247" name="9 Marcador de contenido"/>
          <p:cNvSpPr>
            <a:spLocks noGrp="1"/>
          </p:cNvSpPr>
          <p:nvPr>
            <p:ph idx="1"/>
          </p:nvPr>
        </p:nvSpPr>
        <p:spPr>
          <a:xfrm>
            <a:off x="469504" y="1642100"/>
            <a:ext cx="1015312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sólo posee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vida íntima;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es su vida íntima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vida caracterizada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eternas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relaciones vitales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conocimiento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de 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amor,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llevan a expresar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misterio de 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divinidad en términos</a:t>
            </a:r>
            <a:b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procesiones</a:t>
            </a:r>
            <a:r>
              <a:rPr lang="es-E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107B5-9AD1-4C8D-A5C8-64507288F7A8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50" name="Picture 14" descr="http://www.cirota.ru/forum/images/11/112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20" y="247873"/>
            <a:ext cx="7272808" cy="904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9256</TotalTime>
  <Words>922</Words>
  <Application>Microsoft Office PowerPoint</Application>
  <PresentationFormat>Personalizado</PresentationFormat>
  <Paragraphs>231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Bernard MT Condensed</vt:lpstr>
      <vt:lpstr>Calibri</vt:lpstr>
      <vt:lpstr>Elephant</vt:lpstr>
      <vt:lpstr>MS Mincho</vt:lpstr>
      <vt:lpstr>Times New Roman</vt:lpstr>
      <vt:lpstr>Tema de Office</vt:lpstr>
      <vt:lpstr>1_Tema de Office</vt:lpstr>
      <vt:lpstr>La FE cristiana</vt:lpstr>
      <vt:lpstr>Presentación de PowerPoint</vt:lpstr>
      <vt:lpstr>1. La revelación del Dios uno y trino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Dios en su vida íntima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Nuestra vida en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UserHP</cp:lastModifiedBy>
  <cp:revision>66</cp:revision>
  <dcterms:created xsi:type="dcterms:W3CDTF">2010-08-10T14:04:34Z</dcterms:created>
  <dcterms:modified xsi:type="dcterms:W3CDTF">2017-03-30T14:27:19Z</dcterms:modified>
</cp:coreProperties>
</file>