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326" r:id="rId3"/>
    <p:sldId id="295" r:id="rId4"/>
    <p:sldId id="296" r:id="rId5"/>
    <p:sldId id="304" r:id="rId6"/>
    <p:sldId id="305" r:id="rId7"/>
    <p:sldId id="306" r:id="rId8"/>
    <p:sldId id="307" r:id="rId9"/>
    <p:sldId id="308" r:id="rId10"/>
    <p:sldId id="309" r:id="rId11"/>
    <p:sldId id="311" r:id="rId12"/>
    <p:sldId id="310" r:id="rId13"/>
    <p:sldId id="312" r:id="rId14"/>
    <p:sldId id="313" r:id="rId15"/>
    <p:sldId id="302" r:id="rId16"/>
    <p:sldId id="314" r:id="rId17"/>
    <p:sldId id="315" r:id="rId18"/>
    <p:sldId id="316" r:id="rId19"/>
    <p:sldId id="317" r:id="rId20"/>
    <p:sldId id="303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01" r:id="rId29"/>
    <p:sldId id="325" r:id="rId30"/>
  </p:sldIdLst>
  <p:sldSz cx="17068800" cy="96012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9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 autoAdjust="0"/>
    <p:restoredTop sz="94760" autoAdjust="0"/>
  </p:normalViewPr>
  <p:slideViewPr>
    <p:cSldViewPr>
      <p:cViewPr varScale="1">
        <p:scale>
          <a:sx n="50" d="100"/>
          <a:sy n="50" d="100"/>
        </p:scale>
        <p:origin x="624" y="78"/>
      </p:cViewPr>
      <p:guideLst>
        <p:guide orient="horz" pos="3069"/>
        <p:guide pos="53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9BAE28-6475-405C-9E7D-72415B4E9EE6}" type="datetimeFigureOut">
              <a:rPr lang="es-AR"/>
              <a:pPr>
                <a:defRPr/>
              </a:pPr>
              <a:t>23/3/2017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DEDCF4-BF70-4493-B1D0-A97012E08A8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1813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0160" y="2982597"/>
            <a:ext cx="1450848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60320" y="5440680"/>
            <a:ext cx="1194816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B0E9-031D-4F1C-8EF9-02D52436408D}" type="datetime1">
              <a:rPr lang="es-ES"/>
              <a:pPr>
                <a:defRPr/>
              </a:pPr>
              <a:t>23/03/2017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546D9-72A4-4341-8576-1BCE8DC546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78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A3529-1A94-4DD7-AF41-55F865069B7D}" type="datetime1">
              <a:rPr lang="es-ES"/>
              <a:pPr>
                <a:defRPr/>
              </a:pPr>
              <a:t>23/03/2017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ADD38-2CFA-46B1-AC77-343D2C934D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62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2374880" y="384495"/>
            <a:ext cx="384048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53440" y="384495"/>
            <a:ext cx="1123696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B4E13-5829-4DBC-9EB7-A43AD1D6395D}" type="datetime1">
              <a:rPr lang="es-ES"/>
              <a:pPr>
                <a:defRPr/>
              </a:pPr>
              <a:t>23/03/2017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1DBE-FCBF-41C2-A348-9EF4504B52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47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0160" y="2982597"/>
            <a:ext cx="1450848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60320" y="5440680"/>
            <a:ext cx="1194816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53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12E86-77C7-4931-9122-3CF40CB9B0DA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AD09F-55B8-40DF-ADFE-A1E1A1A3C6E4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436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983A5-9D79-467F-8BAA-E8090A7D6DCD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BBE5B-3039-4DF8-84B4-02B06BB5261A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246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8317" y="6169662"/>
            <a:ext cx="14508480" cy="1906905"/>
          </a:xfrm>
        </p:spPr>
        <p:txBody>
          <a:bodyPr anchor="t"/>
          <a:lstStyle>
            <a:lvl1pPr algn="l">
              <a:defRPr sz="7466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48317" y="4069399"/>
            <a:ext cx="14508480" cy="2100262"/>
          </a:xfrm>
        </p:spPr>
        <p:txBody>
          <a:bodyPr anchor="b"/>
          <a:lstStyle>
            <a:lvl1pPr marL="0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1pPr>
            <a:lvl2pPr marL="853419" indent="0">
              <a:buNone/>
              <a:defRPr sz="3333">
                <a:solidFill>
                  <a:schemeClr val="tx1">
                    <a:tint val="75000"/>
                  </a:schemeClr>
                </a:solidFill>
              </a:defRPr>
            </a:lvl2pPr>
            <a:lvl3pPr marL="1706837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560256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4pPr>
            <a:lvl5pPr marL="341367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5pPr>
            <a:lvl6pPr marL="426709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5120512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597393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6827349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A4A66-5132-404C-AC95-B6FDBCD239ED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E1836-EA4B-4269-8241-AAD4E3E04B21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640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3440" y="2240281"/>
            <a:ext cx="7538720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76640" y="2240281"/>
            <a:ext cx="7538720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AFB699-5BA4-4134-A6C9-3C2800AAB1CA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BE4A26-3B25-4609-AD5A-B27FC310298D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24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3441" y="2149159"/>
            <a:ext cx="7541684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3419" indent="0">
              <a:buNone/>
              <a:defRPr sz="3733" b="1"/>
            </a:lvl2pPr>
            <a:lvl3pPr marL="1706837" indent="0">
              <a:buNone/>
              <a:defRPr sz="3333" b="1"/>
            </a:lvl3pPr>
            <a:lvl4pPr marL="2560256" indent="0">
              <a:buNone/>
              <a:defRPr sz="2933" b="1"/>
            </a:lvl4pPr>
            <a:lvl5pPr marL="3413675" indent="0">
              <a:buNone/>
              <a:defRPr sz="2933" b="1"/>
            </a:lvl5pPr>
            <a:lvl6pPr marL="4267093" indent="0">
              <a:buNone/>
              <a:defRPr sz="2933" b="1"/>
            </a:lvl6pPr>
            <a:lvl7pPr marL="5120512" indent="0">
              <a:buNone/>
              <a:defRPr sz="2933" b="1"/>
            </a:lvl7pPr>
            <a:lvl8pPr marL="5973931" indent="0">
              <a:buNone/>
              <a:defRPr sz="2933" b="1"/>
            </a:lvl8pPr>
            <a:lvl9pPr marL="6827349" indent="0">
              <a:buNone/>
              <a:defRPr sz="29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3441" y="3044826"/>
            <a:ext cx="7541684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670715" y="2149159"/>
            <a:ext cx="7544647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3419" indent="0">
              <a:buNone/>
              <a:defRPr sz="3733" b="1"/>
            </a:lvl2pPr>
            <a:lvl3pPr marL="1706837" indent="0">
              <a:buNone/>
              <a:defRPr sz="3333" b="1"/>
            </a:lvl3pPr>
            <a:lvl4pPr marL="2560256" indent="0">
              <a:buNone/>
              <a:defRPr sz="2933" b="1"/>
            </a:lvl4pPr>
            <a:lvl5pPr marL="3413675" indent="0">
              <a:buNone/>
              <a:defRPr sz="2933" b="1"/>
            </a:lvl5pPr>
            <a:lvl6pPr marL="4267093" indent="0">
              <a:buNone/>
              <a:defRPr sz="2933" b="1"/>
            </a:lvl6pPr>
            <a:lvl7pPr marL="5120512" indent="0">
              <a:buNone/>
              <a:defRPr sz="2933" b="1"/>
            </a:lvl7pPr>
            <a:lvl8pPr marL="5973931" indent="0">
              <a:buNone/>
              <a:defRPr sz="2933" b="1"/>
            </a:lvl8pPr>
            <a:lvl9pPr marL="6827349" indent="0">
              <a:buNone/>
              <a:defRPr sz="29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670715" y="3044826"/>
            <a:ext cx="7544647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B5331-753E-4A0E-B2DB-8003027DEB92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43841-8749-464F-95DA-76EF4EA819FD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60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A9149-505F-4C40-B0B1-B3FA8D9420FC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931-FC23-444E-A3CB-9F0778143495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299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64DAA-0B67-4598-B150-CDF2475637DF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F032C-F490-4A8A-9066-E39E29FB288A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0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442" y="382270"/>
            <a:ext cx="5615517" cy="1626870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73427" y="382271"/>
            <a:ext cx="9541933" cy="819435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53442" y="2009141"/>
            <a:ext cx="5615517" cy="6567488"/>
          </a:xfrm>
        </p:spPr>
        <p:txBody>
          <a:bodyPr/>
          <a:lstStyle>
            <a:lvl1pPr marL="0" indent="0">
              <a:buNone/>
              <a:defRPr sz="2667"/>
            </a:lvl1pPr>
            <a:lvl2pPr marL="853419" indent="0">
              <a:buNone/>
              <a:defRPr sz="2267"/>
            </a:lvl2pPr>
            <a:lvl3pPr marL="1706837" indent="0">
              <a:buNone/>
              <a:defRPr sz="1867"/>
            </a:lvl3pPr>
            <a:lvl4pPr marL="2560256" indent="0">
              <a:buNone/>
              <a:defRPr sz="1733"/>
            </a:lvl4pPr>
            <a:lvl5pPr marL="3413675" indent="0">
              <a:buNone/>
              <a:defRPr sz="1733"/>
            </a:lvl5pPr>
            <a:lvl6pPr marL="4267093" indent="0">
              <a:buNone/>
              <a:defRPr sz="1733"/>
            </a:lvl6pPr>
            <a:lvl7pPr marL="5120512" indent="0">
              <a:buNone/>
              <a:defRPr sz="1733"/>
            </a:lvl7pPr>
            <a:lvl8pPr marL="5973931" indent="0">
              <a:buNone/>
              <a:defRPr sz="1733"/>
            </a:lvl8pPr>
            <a:lvl9pPr marL="6827349" indent="0">
              <a:buNone/>
              <a:defRPr sz="17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733984-C8D7-44DA-908A-4A051E014D76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667B9-6F74-46DA-AB99-33029AE668DE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37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C346A-AEB3-474A-8D78-32280309C8E2}" type="datetime1">
              <a:rPr lang="es-ES"/>
              <a:pPr>
                <a:defRPr/>
              </a:pPr>
              <a:t>23/03/2017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55EE-6309-4BC0-9003-C67B80173F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287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5604" y="6720841"/>
            <a:ext cx="10241280" cy="793433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 rtlCol="0">
            <a:normAutofit/>
          </a:bodyPr>
          <a:lstStyle>
            <a:lvl1pPr marL="0" indent="0">
              <a:buNone/>
              <a:defRPr sz="6000"/>
            </a:lvl1pPr>
            <a:lvl2pPr marL="853419" indent="0">
              <a:buNone/>
              <a:defRPr sz="5200"/>
            </a:lvl2pPr>
            <a:lvl3pPr marL="1706837" indent="0">
              <a:buNone/>
              <a:defRPr sz="4533"/>
            </a:lvl3pPr>
            <a:lvl4pPr marL="2560256" indent="0">
              <a:buNone/>
              <a:defRPr sz="3733"/>
            </a:lvl4pPr>
            <a:lvl5pPr marL="3413675" indent="0">
              <a:buNone/>
              <a:defRPr sz="3733"/>
            </a:lvl5pPr>
            <a:lvl6pPr marL="4267093" indent="0">
              <a:buNone/>
              <a:defRPr sz="3733"/>
            </a:lvl6pPr>
            <a:lvl7pPr marL="5120512" indent="0">
              <a:buNone/>
              <a:defRPr sz="3733"/>
            </a:lvl7pPr>
            <a:lvl8pPr marL="5973931" indent="0">
              <a:buNone/>
              <a:defRPr sz="3733"/>
            </a:lvl8pPr>
            <a:lvl9pPr marL="6827349" indent="0">
              <a:buNone/>
              <a:defRPr sz="3733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45604" y="7514274"/>
            <a:ext cx="10241280" cy="1126807"/>
          </a:xfrm>
        </p:spPr>
        <p:txBody>
          <a:bodyPr/>
          <a:lstStyle>
            <a:lvl1pPr marL="0" indent="0">
              <a:buNone/>
              <a:defRPr sz="2667"/>
            </a:lvl1pPr>
            <a:lvl2pPr marL="853419" indent="0">
              <a:buNone/>
              <a:defRPr sz="2267"/>
            </a:lvl2pPr>
            <a:lvl3pPr marL="1706837" indent="0">
              <a:buNone/>
              <a:defRPr sz="1867"/>
            </a:lvl3pPr>
            <a:lvl4pPr marL="2560256" indent="0">
              <a:buNone/>
              <a:defRPr sz="1733"/>
            </a:lvl4pPr>
            <a:lvl5pPr marL="3413675" indent="0">
              <a:buNone/>
              <a:defRPr sz="1733"/>
            </a:lvl5pPr>
            <a:lvl6pPr marL="4267093" indent="0">
              <a:buNone/>
              <a:defRPr sz="1733"/>
            </a:lvl6pPr>
            <a:lvl7pPr marL="5120512" indent="0">
              <a:buNone/>
              <a:defRPr sz="1733"/>
            </a:lvl7pPr>
            <a:lvl8pPr marL="5973931" indent="0">
              <a:buNone/>
              <a:defRPr sz="1733"/>
            </a:lvl8pPr>
            <a:lvl9pPr marL="6827349" indent="0">
              <a:buNone/>
              <a:defRPr sz="17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23F62-72D8-4224-B1BC-0D91891A3C43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90AA0-03A1-4B27-A606-2F4F76487139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136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9A9E0-B651-445E-AA86-F6CF5227D2AE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75E9-7D64-49F9-BEC3-3C8E5188D6F4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39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2374880" y="384495"/>
            <a:ext cx="384048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53440" y="384495"/>
            <a:ext cx="1123696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42BA-0553-47D1-9FE8-D25BBA79B26F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A9C2C-7BE2-4E85-BCE6-4565ED3EA813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01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8317" y="6169662"/>
            <a:ext cx="1450848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48317" y="4069399"/>
            <a:ext cx="1450848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376D-8138-4A45-B62C-D4A1BA7BBC02}" type="datetime1">
              <a:rPr lang="es-ES"/>
              <a:pPr>
                <a:defRPr/>
              </a:pPr>
              <a:t>23/03/2017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1F8B9-628A-4672-8829-385A55DAD1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595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3440" y="2240281"/>
            <a:ext cx="753872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76640" y="2240281"/>
            <a:ext cx="753872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61C6-BA40-4FC3-8BFC-69D2AE1B4BA2}" type="datetime1">
              <a:rPr lang="es-ES"/>
              <a:pPr>
                <a:defRPr/>
              </a:pPr>
              <a:t>23/03/2017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B3510-8086-422F-AC5B-27BCE81C4F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63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3441" y="2149159"/>
            <a:ext cx="7541684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3441" y="3044826"/>
            <a:ext cx="7541684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670715" y="2149159"/>
            <a:ext cx="7544647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670715" y="3044826"/>
            <a:ext cx="7544647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2FDB-9649-4793-A111-5A996801934C}" type="datetime1">
              <a:rPr lang="es-ES"/>
              <a:pPr>
                <a:defRPr/>
              </a:pPr>
              <a:t>23/03/2017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1CDD-2A40-46F6-99B3-1D5292F37D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23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3A54-A108-4086-B1EE-78EAD2FD6166}" type="datetime1">
              <a:rPr lang="es-ES"/>
              <a:pPr>
                <a:defRPr/>
              </a:pPr>
              <a:t>23/03/2017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158D-CFB9-4609-8E46-F2D5EC19BB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91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6DBAC-7FF7-41E0-807F-2A4C247FC6FD}" type="datetime1">
              <a:rPr lang="es-ES"/>
              <a:pPr>
                <a:defRPr/>
              </a:pPr>
              <a:t>23/03/2017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7386-18D2-4A5D-A470-57BA2BFCCF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16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442" y="382270"/>
            <a:ext cx="5615517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73427" y="382271"/>
            <a:ext cx="9541933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53442" y="2009141"/>
            <a:ext cx="5615517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9F9C-3DF2-4A25-9BA1-E64F5DE55C3E}" type="datetime1">
              <a:rPr lang="es-ES"/>
              <a:pPr>
                <a:defRPr/>
              </a:pPr>
              <a:t>23/03/2017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FC2B-7329-4D3C-9007-F94EF38EE6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76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5604" y="6720841"/>
            <a:ext cx="1024128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45604" y="7514274"/>
            <a:ext cx="1024128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22FF-F98F-46AD-B042-61B39CFD36BE}" type="datetime1">
              <a:rPr lang="es-ES"/>
              <a:pPr>
                <a:defRPr/>
              </a:pPr>
              <a:t>23/03/2017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0C8D-E1DB-4017-BD15-4B0876FC83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69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853018" y="384175"/>
            <a:ext cx="1536276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853018" y="2239963"/>
            <a:ext cx="1536276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53018" y="8899526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455BC8-9364-4BC3-AFFE-4253B65C4B28}" type="datetime1">
              <a:rPr lang="es-ES"/>
              <a:pPr>
                <a:defRPr/>
              </a:pPr>
              <a:t>23/03/2017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31418" y="8899526"/>
            <a:ext cx="54059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2232218" y="8899526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0EF90-A658-4DCE-8346-4F4E261694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853018" y="384175"/>
            <a:ext cx="1536276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853018" y="2239963"/>
            <a:ext cx="1536276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53018" y="8899526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B085F-C81E-4D68-95E3-A144368F86B1}" type="datetime1">
              <a:rPr kumimoji="0" lang="es-ES" sz="22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23/03/2017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31418" y="8899526"/>
            <a:ext cx="54059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2232218" y="8899526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279D6-ACF8-4AF5-85A5-1E377B1D2A05}" type="slidenum">
              <a:rPr kumimoji="0" lang="es-ES" sz="22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2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73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6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5pPr>
      <a:lvl6pPr marL="853419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6pPr>
      <a:lvl7pPr marL="1706837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7pPr>
      <a:lvl8pPr marL="2560256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8pPr>
      <a:lvl9pPr marL="3413675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9pPr>
    </p:titleStyle>
    <p:bodyStyle>
      <a:lvl1pPr marL="639217" indent="-6392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6383" indent="-5333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3547" indent="-425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2986543" indent="-425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3839537" indent="-425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4693803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5547221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7254059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853419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706837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560256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4pPr>
      <a:lvl5pPr marL="3413675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5pPr>
      <a:lvl6pPr marL="4267093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6pPr>
      <a:lvl7pPr marL="5120512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7pPr>
      <a:lvl8pPr marL="5973931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8pPr>
      <a:lvl9pPr marL="6827349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box360videos.com/view.php?video=cW6I3HwkqKc&amp;feature=youtube_gdata_player&amp;title=La+Trinidad+(Dios+Trino+y+Uno)+Parte+II+-+Iconos+Bizantinos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oi.com/Olympios/Hermes.html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theoi.com/Olympios/Aphrodit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oi.com/Olympios/Zeus.html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hyperlink" Target="http://www.theoi.com/Olympios/Apollon.html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0" y="2237496"/>
            <a:ext cx="17068799" cy="2743200"/>
          </a:xfrm>
        </p:spPr>
        <p:txBody>
          <a:bodyPr/>
          <a:lstStyle/>
          <a:p>
            <a:pPr eaLnBrk="1" hangingPunct="1">
              <a:defRPr/>
            </a:pP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FE</a:t>
            </a: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81672" y="5736703"/>
            <a:ext cx="13969552" cy="3673997"/>
          </a:xfrm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AR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informativo teológico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AR" sz="7333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s-AR" sz="42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P. Juan María Gallardo</a:t>
            </a:r>
            <a:endParaRPr lang="es-ES" sz="42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La imagen puede contener: text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0" b="17837"/>
          <a:stretch/>
        </p:blipFill>
        <p:spPr bwMode="auto">
          <a:xfrm>
            <a:off x="3205808" y="6802427"/>
            <a:ext cx="4882282" cy="26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500672" y="6881281"/>
            <a:ext cx="2297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000" b="1" i="0" u="none" strike="noStrike" kern="1200" cap="none" spc="-30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HORA</a:t>
            </a:r>
            <a:endParaRPr kumimoji="0" lang="es-MX" sz="6000" b="1" i="0" u="none" strike="noStrike" kern="1200" cap="none" spc="-30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9 Marcador de contenido"/>
          <p:cNvSpPr>
            <a:spLocks noGrp="1"/>
          </p:cNvSpPr>
          <p:nvPr>
            <p:ph idx="1"/>
          </p:nvPr>
        </p:nvSpPr>
        <p:spPr>
          <a:xfrm>
            <a:off x="6446168" y="408112"/>
            <a:ext cx="9937104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que transciende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mundo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historia,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 que también se preocupa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mundo y conduce la historia. </a:t>
            </a:r>
            <a:endParaRPr lang="es-ES_tradnl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Él es quien ha hecho cielo y tierra,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conserva.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Él es el Dios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fiel y providente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siempre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cercano a su pueblo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salvarlo. </a:t>
            </a:r>
            <a:endParaRPr lang="es-ES_tradnl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Él es 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Santo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por excelencia,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rico en misericordia” (</a:t>
            </a:r>
            <a:r>
              <a:rPr lang="es-ES_tradnl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2, 4),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siempre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dispuesto al perdón. 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5758-08B6-4ECD-A2F6-F399D8A6EBDC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11273" name="Picture 2" descr="http://www.caminando-con-jesus.org/DIOS/DIOS-PADRE_archivos/imag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9" y="504825"/>
            <a:ext cx="5430266" cy="379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4" descr="http://upload.wikimedia.org/wikipedia/commons/thumb/7/73/Shield-Trinity-Scutum-Fidei-compact.svg/180px-Shield-Trinity-Scutum-Fidei-compac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8" y="4837973"/>
            <a:ext cx="5201667" cy="465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9 Marcador de contenido"/>
          <p:cNvSpPr>
            <a:spLocks noGrp="1"/>
          </p:cNvSpPr>
          <p:nvPr>
            <p:ph idx="1"/>
          </p:nvPr>
        </p:nvSpPr>
        <p:spPr>
          <a:xfrm>
            <a:off x="541512" y="337096"/>
            <a:ext cx="9145016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Dios es </a:t>
            </a:r>
            <a:b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Ser espiritual,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trascendente,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omnipotente,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eterno,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personal y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perfecto. </a:t>
            </a: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Él es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verdad y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amor.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Así pues,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revelación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presenta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una absoluta novedad,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don que recibe el hombre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alto y …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D8356-962B-4AE2-BE3A-F44F662A6365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12297" name="Picture 2" descr="http://www.caminando-con-jesus.org/ST/HOMILIA_archivo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608" y="504825"/>
            <a:ext cx="6176888" cy="867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9 Marcador de contenido"/>
          <p:cNvSpPr>
            <a:spLocks noGrp="1"/>
          </p:cNvSpPr>
          <p:nvPr>
            <p:ph idx="1"/>
          </p:nvPr>
        </p:nvSpPr>
        <p:spPr>
          <a:xfrm>
            <a:off x="6950224" y="552128"/>
            <a:ext cx="9577064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que debe aceptar con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agradecimiento. </a:t>
            </a: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Ante la Palabra de Dios que se revela sólo cabe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adoración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agradecimiento.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hombre cae de rodillas ante el asombro de un Dios que siendo trascendente se hace </a:t>
            </a:r>
            <a:r>
              <a:rPr lang="es-ES_tradnl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interior y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que busca al hombre en todas las situaciones de su existencia: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BED24-89D9-4C86-8113-F5BEDA631A22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13321" name="Picture 2" descr="https://cx6jya.bay.livefilestore.com/y1m9idC_fDXXbkPXr9OPrb8FaNnPxKyupCU2qFCjH_vG3S_H82YGkwVHQ7SQ8y1V6TpSTYyzJsDyEm7_p_jZkPLuhP1K-DsBJcqmMvu-fk0Gr-pbLUru2PYOpIV0CBPciz2nW1g9oVsDIFL71qIEnPbWQ/Welcom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7" y="408112"/>
            <a:ext cx="5966618" cy="656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 descr="http://t3.gstatic.com/images?q=tbn:ANd9GcSNvfmO9h9N5InxHCHXIYQVujp0pI0jDTK3c9ZtrIAbLe68plE&amp;t=1&amp;h=167&amp;w=223&amp;usg=__tXWYiLzXPVZHKfdhkcH4uIIEau4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0" y="7216136"/>
            <a:ext cx="2930620" cy="21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6" descr="http://t0.gstatic.com/images?q=tbn:ANd9GcQi-d7q5aR_lc0t3MNdKjZGv9FqZR0JS-5n9gAHWsbcIc0pNpY&amp;t=1&amp;usg=__9nJCKytsSBMDQK_6NrMclyKCvgo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28" y="7216492"/>
            <a:ext cx="2232347" cy="22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9 Marcador de contenido"/>
          <p:cNvSpPr>
            <a:spLocks noGrp="1"/>
          </p:cNvSpPr>
          <p:nvPr>
            <p:ph idx="1"/>
          </p:nvPr>
        </p:nvSpPr>
        <p:spPr>
          <a:xfrm>
            <a:off x="397496" y="841151"/>
            <a:ext cx="9738166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ateísmo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un fenómeno moderno que tiene raíces religiosas, en cuanto niega la verdad absoluta de Dios apoyándose en una verdad que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igualmente absoluta, es decir,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negación de su existencia.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Puede también entenderse como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“fe” de sentido negativo.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mismo puede decirse del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relativismo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contemporáneo. 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AD24A-60EB-457C-899A-4A1008D1F824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pic>
        <p:nvPicPr>
          <p:cNvPr id="14345" name="Picture 4" descr="http://1.bp.blogspot.com/_8T5ub-XjI0Q/S_ry_QkDvyI/AAAAAAAAAPk/9KjW7DAs8dM/s1600/SagradaFamiliacomoTrini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71" y="504825"/>
            <a:ext cx="5665177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3" descr="http://i.ytimg.com/vi/cW6I3HwkqKc/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71" y="5086082"/>
            <a:ext cx="5669245" cy="425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6" descr="http://t0.gstatic.com/images?q=tbn:ANd9GcSB0gfQfqiqgNBDyrnirpf7i-FJ5mnM3hEOHeGp8VV0wuzbpOo&amp;t=1&amp;h=187&amp;w=148&amp;usg=__dDhXL2FAnq4S9wd25biNV-Eu6s8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784" y="5094148"/>
            <a:ext cx="3528392" cy="42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541338" y="23812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2. </a:t>
            </a:r>
            <a:r>
              <a:rPr lang="es-ES_tradnl" sz="6667" b="1" i="1" cap="small" dirty="0">
                <a:solidFill>
                  <a:srgbClr val="FFFF00"/>
                </a:solidFill>
              </a:rPr>
              <a:t>¿Cómo es Dios?</a:t>
            </a:r>
            <a:endParaRPr lang="es-AR" sz="6667" b="1" i="1" cap="small" dirty="0">
              <a:solidFill>
                <a:srgbClr val="FFFF00"/>
              </a:solidFill>
            </a:endParaRPr>
          </a:p>
        </p:txBody>
      </p:sp>
      <p:sp>
        <p:nvSpPr>
          <p:cNvPr id="15367" name="9 Marcador de contenido"/>
          <p:cNvSpPr>
            <a:spLocks noGrp="1"/>
          </p:cNvSpPr>
          <p:nvPr>
            <p:ph idx="1"/>
          </p:nvPr>
        </p:nvSpPr>
        <p:spPr>
          <a:xfrm>
            <a:off x="541338" y="1849264"/>
            <a:ext cx="9001174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Dios de la Sagrada Escritura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es una proyección del hombre,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absoluta trascendencia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sólo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puede ser descubierta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fruto de una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revelación.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naturaleza envía siempre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Dios trascendente. </a:t>
            </a:r>
            <a:endParaRPr lang="es-ES_tradnl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5000"/>
              </a:lnSpc>
            </a:pPr>
            <a:endParaRPr lang="es-ES_tradnl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5000"/>
              </a:lnSpc>
            </a:pP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Dios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b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al mismo tiempo </a:t>
            </a:r>
            <a:br>
              <a:rPr lang="es-ES_tradnl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exigente y amante,</a:t>
            </a: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EE6D0-FADF-4935-A2B1-680477284057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15370" name="Picture 17" descr="http://iglesialatinanagoya.webs.com/STrinid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616" y="528904"/>
            <a:ext cx="6012358" cy="862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9 Marcador de contenido"/>
          <p:cNvSpPr>
            <a:spLocks noGrp="1"/>
          </p:cNvSpPr>
          <p:nvPr>
            <p:ph idx="1"/>
          </p:nvPr>
        </p:nvSpPr>
        <p:spPr>
          <a:xfrm>
            <a:off x="6972538" y="504825"/>
            <a:ext cx="9554750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Dios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b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Bien,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Belleza,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Ser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(como decía la filosofía)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 a la vez ese Dios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 ama a mí,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soy nada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comparación con Él. </a:t>
            </a:r>
            <a:endParaRPr lang="es-ES_tradnl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eterno busca lo temporal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eso cambia radicalmente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nuestras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expectativas y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nuestra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perspectiva de Dios. 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565E2-1CB9-4121-9574-DF21DCEAB0C1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16393" name="Picture 2" descr="http://upload.wikimedia.org/wikipedia/commons/thumb/9/94/CreacionEva.jpg/300px-CreacionE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78" y="7000131"/>
            <a:ext cx="2803012" cy="226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" descr="http://tk.files.storage.msn.com/x1pxzZ39wV--_dKPvn8lrc-kC252WvbfT213PboJvEDTEj3kTx7aB8Oc09k71RLlaGtEINvuRMvs7gjtEvlQIw2TVtVww_-Ud_AYQGR4xzhxq8m_W6ZdSW_fbWLEaoNWEtPFxN1g7iH32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6" y="192088"/>
            <a:ext cx="6351914" cy="653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" descr="http://www.buenanueva.net/teolog_joven/imageteoljov/trinida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31"/>
          <a:stretch>
            <a:fillRect/>
          </a:stretch>
        </p:blipFill>
        <p:spPr bwMode="auto">
          <a:xfrm>
            <a:off x="709613" y="7000130"/>
            <a:ext cx="3072259" cy="226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9 Marcador de contenido"/>
          <p:cNvSpPr>
            <a:spLocks noGrp="1"/>
          </p:cNvSpPr>
          <p:nvPr>
            <p:ph idx="1"/>
          </p:nvPr>
        </p:nvSpPr>
        <p:spPr>
          <a:xfrm>
            <a:off x="469504" y="192088"/>
            <a:ext cx="10153127" cy="633571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s-ES_tradnl" sz="6667" b="1" i="1" cap="small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Dios es </a:t>
            </a:r>
            <a:r>
              <a:rPr lang="es-ES_tradnl" sz="6667" b="1" i="1" cap="small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Uno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_tradnl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puede decir que es Uno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porque no hay otro dios y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porque no tiene partes;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Uno porque es fuente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toda unidad,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 Él todo se descompone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vuelve al no ser.</a:t>
            </a:r>
          </a:p>
          <a:p>
            <a:pPr>
              <a:lnSpc>
                <a:spcPct val="80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unidad lleva a reconocer a Dios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único verdadero. </a:t>
            </a:r>
          </a:p>
          <a:p>
            <a:pPr>
              <a:lnSpc>
                <a:spcPct val="8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Él es la Verdad y la medida y fuente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 lo que es verdadero,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esto porque Él es el Ser. 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19483-1A9E-4FEC-956F-27DB85244494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pic>
        <p:nvPicPr>
          <p:cNvPr id="17417" name="Picture 2" descr="http://3.bp.blogspot.com/__WPTlgCuPOk/TAk0ppe5WII/AAAAAAAAE_A/-ZEgG_CU1Po/s400/trinidad_ojo+adventista_M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705" y="504825"/>
            <a:ext cx="5221833" cy="331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4" descr="http://1.bp.blogspot.com/_gdGqELR0gE8/S7FFhUtIk6I/AAAAAAAAAB4/dwHSnizT07U/s1600/iDiosPadre2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705" y="4039020"/>
            <a:ext cx="5255172" cy="512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9 Marcador de contenido"/>
          <p:cNvSpPr>
            <a:spLocks noGrp="1"/>
          </p:cNvSpPr>
          <p:nvPr>
            <p:ph idx="1"/>
          </p:nvPr>
        </p:nvSpPr>
        <p:spPr>
          <a:xfrm>
            <a:off x="5942112" y="264096"/>
            <a:ext cx="10441159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Dios la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Verdad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se identifica </a:t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Belleza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</a:t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Verdad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Amor,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eso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sólo mediante el encuentro personal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Él, </a:t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llega a entrever cómo estos atributos </a:t>
            </a: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coinciden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se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identifican</a:t>
            </a: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Él…</a:t>
            </a:r>
            <a:endParaRPr lang="es-ES_tradnl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489FE-C4A0-433F-AA66-56EBF6E3F6F4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pic>
        <p:nvPicPr>
          <p:cNvPr id="18441" name="Picture 2" descr="http://sdebuq.bay.livefilestore.com/y1pH_TzRNI5x0WPZh4XkVTSIpxCA7vmBIn3oUEIjdoZVuyaiovwH87Ne0tN_Ylsk8RUV1Zm2Jy0cPNLyoRu-c60fw/holy_trinity-1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" y="336104"/>
            <a:ext cx="5295652" cy="663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" descr="http://aulaweb.uca.edu.ni/blogs/helda/files/2010/02/primero-uno-cree-y-luego-Dios-hac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8" y="7217642"/>
            <a:ext cx="5278988" cy="226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9 Marcador de contenido"/>
          <p:cNvSpPr>
            <a:spLocks noGrp="1"/>
          </p:cNvSpPr>
          <p:nvPr>
            <p:ph idx="1"/>
          </p:nvPr>
        </p:nvSpPr>
        <p:spPr>
          <a:xfrm>
            <a:off x="757536" y="985838"/>
            <a:ext cx="7560840" cy="6335712"/>
          </a:xfrm>
        </p:spPr>
        <p:txBody>
          <a:bodyPr/>
          <a:lstStyle/>
          <a:p>
            <a:pPr lvl="0">
              <a:lnSpc>
                <a:spcPct val="85000"/>
              </a:lnSpc>
            </a:pPr>
            <a:r>
              <a:rPr lang="es-ES_tradnl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Uno</a:t>
            </a:r>
            <a:r>
              <a:rPr lang="es-ES_tradnl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es 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Verdadero</a:t>
            </a:r>
            <a:r>
              <a:rPr lang="es-ES_tradnl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Verdadero</a:t>
            </a:r>
            <a:r>
              <a:rPr lang="es-ES_tradnl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se identifica con 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s-ES_tradnl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y con 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Amor</a:t>
            </a:r>
            <a:r>
              <a:rPr lang="es-ES_tradnl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s-ES" sz="4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otra imagen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se puede decir que nuestra razón limitada actúa un poco como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 prisma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descompone la luz en los distintos colores, cada uno de los cuales es un atributo de Dios; pero que en Dios coinciden con su mismo Ser, que es Vida y fuente de toda vida.</a:t>
            </a: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96AB7-1D16-45EC-928B-361D25ECF7DF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19465" name="Picture 2" descr="http://acacia.pntic.mec.es/~jruiz27/images/pris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617" y="410369"/>
            <a:ext cx="6264696" cy="12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" descr="http://www.miron-glas.com/es/photoeros/mg-violettglas/spek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262" y="1915890"/>
            <a:ext cx="6428208" cy="24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6" descr="http://t2.gstatic.com/images?q=tbn:ANd9GcQs4DHpDJ9BoltYW3v3CiQ8rcTZ4uqzNmhMTRIqfCtHfew7upk&amp;t=1&amp;usg=__9qPWRapJ-9R0ek7q8kzyUuJGm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5"/>
          <a:stretch>
            <a:fillRect/>
          </a:stretch>
        </p:blipFill>
        <p:spPr bwMode="auto">
          <a:xfrm>
            <a:off x="10276262" y="4900652"/>
            <a:ext cx="6462283" cy="41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541512" y="101406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3. </a:t>
            </a:r>
            <a:r>
              <a:rPr lang="es-ES_tradnl" sz="6667" b="1" i="1" cap="small" dirty="0">
                <a:solidFill>
                  <a:srgbClr val="FFFF00"/>
                </a:solidFill>
              </a:rPr>
              <a:t>¿Cómo conocemos a Dios?</a:t>
            </a:r>
            <a:endParaRPr lang="es-AR" sz="6667" b="1" i="1" cap="small" dirty="0">
              <a:solidFill>
                <a:srgbClr val="FFFF00"/>
              </a:solidFill>
            </a:endParaRPr>
          </a:p>
        </p:txBody>
      </p:sp>
      <p:sp>
        <p:nvSpPr>
          <p:cNvPr id="20487" name="9 Marcador de contenido"/>
          <p:cNvSpPr>
            <a:spLocks noGrp="1"/>
          </p:cNvSpPr>
          <p:nvPr>
            <p:ph idx="1"/>
          </p:nvPr>
        </p:nvSpPr>
        <p:spPr>
          <a:xfrm>
            <a:off x="541512" y="2281238"/>
            <a:ext cx="9865096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lo que se ha dicho, podemos conocer cómo es Dios 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partir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sus obras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Sólo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encuentro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el Dios que crea y que salva al hombre puede revelarnos que el Único es a la vez el Amor y el origen de todo Bien.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Así Dios es reconocido no sólo como intelecto (</a:t>
            </a:r>
            <a:r>
              <a:rPr lang="es-ES_tradnl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Logos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según los griegos)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FC522-E61C-41CA-8D3D-208E0F355911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pic>
        <p:nvPicPr>
          <p:cNvPr id="20490" name="Picture 13" descr="http://www.alighthouse.com/files/liftgraph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648" y="537100"/>
            <a:ext cx="5816378" cy="390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" descr="http://i298.photobucket.com/albums/mm243/Umeno46/God-creating-creatures-by-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648" y="5028199"/>
            <a:ext cx="5843452" cy="405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1512" y="480119"/>
            <a:ext cx="15913768" cy="8930581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6667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 4: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		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</a:t>
            </a:r>
            <a: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		</a:t>
            </a:r>
            <a:r>
              <a:rPr lang="es-ES" sz="6667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LA </a:t>
            </a:r>
            <a:r>
              <a:rPr lang="es-ES" sz="6667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naturaleza de</a:t>
            </a:r>
            <a:br>
              <a:rPr lang="es-ES" sz="6667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</a:br>
            <a:r>
              <a:rPr lang="es-ES" sz="6667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			dios </a:t>
            </a:r>
            <a:r>
              <a:rPr lang="es-ES" sz="6667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y su obrar</a:t>
            </a:r>
            <a:endParaRPr lang="es-ES" sz="6667" b="1" cap="all" dirty="0">
              <a:solidFill>
                <a:srgbClr val="FFFF00"/>
              </a:solidFill>
              <a:latin typeface="Elephant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6667" b="1" cap="all" dirty="0">
              <a:solidFill>
                <a:srgbClr val="FFFF00"/>
              </a:solidFill>
              <a:latin typeface="Elephant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Un trabajo de: Giuseppe </a:t>
            </a:r>
            <a:r>
              <a:rPr lang="es-ES" sz="4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Tanzella-Nitti</a:t>
            </a:r>
            <a:endParaRPr lang="es-E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Extracto y presentación: JMG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32262-FD21-4756-9515-4B5169D313C7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9 Marcador de contenido"/>
          <p:cNvSpPr>
            <a:spLocks noGrp="1"/>
          </p:cNvSpPr>
          <p:nvPr>
            <p:ph idx="1"/>
          </p:nvPr>
        </p:nvSpPr>
        <p:spPr>
          <a:xfrm>
            <a:off x="6446168" y="408112"/>
            <a:ext cx="10009112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Intelecto que otorga racionalidad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mundo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También es reconocido como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voluntad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personal que crea y que ama.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trata de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 Dios vivo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más aún,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Dios que es la Vida misma. </a:t>
            </a:r>
            <a:endParaRPr lang="es-ES_tradnl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Así, en cuanto Ser vivo dotado de voluntad, vida y libertad, en su infinita perfección, Dios permanece siempre incomprensible:  o sea, irreducible a conceptos humanos.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59343-098C-4DE7-A5AB-234CFCC747F6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pic>
        <p:nvPicPr>
          <p:cNvPr id="21513" name="Picture 4" descr="http://t1.gstatic.com/images?q=tbn:ANd9GcSFerJj0nn8J3hPFnIYvZ9w61fEAFt9h5eY4-imoZI5j6gaqMk&amp;t=1&amp;usg=__E6fw8gxM3DT0NJNwUb4qkD-twN4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8" y="4674655"/>
            <a:ext cx="5472608" cy="444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5" descr="http://www.birdwindowcollisions.info/images/GardenSigns/702-Beauty-of-Creation-I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8" y="373063"/>
            <a:ext cx="5472608" cy="393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9 Marcador de contenido"/>
          <p:cNvSpPr>
            <a:spLocks noGrp="1"/>
          </p:cNvSpPr>
          <p:nvPr>
            <p:ph idx="1"/>
          </p:nvPr>
        </p:nvSpPr>
        <p:spPr>
          <a:xfrm>
            <a:off x="613520" y="624136"/>
            <a:ext cx="8712967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partir de lo que existe,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movimiento,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perfecciones, etc.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puede llegar a demostrar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existencia de un Ser supremo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fuente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ese movimiento,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perfecciones, etc.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Pero, para conocer al Dios personal que es Amor,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hay que buscarle en su actuación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historia a favor de los hombres y, por eso, hace falta la revelación. 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80A2A-686B-4D82-9589-AE98E359627B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pic>
        <p:nvPicPr>
          <p:cNvPr id="22537" name="Picture 2" descr="http://www.sacred-threads.com/wp-content/uploads/2008/12/god-the-cre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536" y="190500"/>
            <a:ext cx="6948785" cy="917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9 Marcador de contenido"/>
          <p:cNvSpPr>
            <a:spLocks noGrp="1"/>
          </p:cNvSpPr>
          <p:nvPr>
            <p:ph idx="1"/>
          </p:nvPr>
        </p:nvSpPr>
        <p:spPr>
          <a:xfrm>
            <a:off x="7382272" y="192088"/>
            <a:ext cx="9001000" cy="6335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Mirando su obrar salvífico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descubre su Ser,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mismo modo que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poco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poco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conoce a una persona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través del trato con ella. </a:t>
            </a:r>
          </a:p>
          <a:p>
            <a:pPr>
              <a:lnSpc>
                <a:spcPct val="80000"/>
              </a:lnSpc>
            </a:pP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 conocimiento sobre Él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procede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Él y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don suyo,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fruto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su abrirse,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iniciativa. </a:t>
            </a:r>
          </a:p>
          <a:p>
            <a:pPr>
              <a:lnSpc>
                <a:spcPct val="80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actitud para acercarse a este conocimiento debe ser, entonces,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profunda humildad. 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54A48-F235-44C5-92F9-9A0C0721B7CF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pic>
        <p:nvPicPr>
          <p:cNvPr id="23561" name="Picture 2" descr="http://t1.gstatic.com/images?q=tbn:MEPhx59byx-EwM:http://vultus.stblogs.org/10.jpg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2" y="161628"/>
            <a:ext cx="6912768" cy="932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9 Marcador de contenido"/>
          <p:cNvSpPr>
            <a:spLocks noGrp="1"/>
          </p:cNvSpPr>
          <p:nvPr>
            <p:ph idx="1"/>
          </p:nvPr>
        </p:nvSpPr>
        <p:spPr>
          <a:xfrm>
            <a:off x="613520" y="552128"/>
            <a:ext cx="10009111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Ninguna inteligencia finita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abarcar a Aquél que es Infinito.</a:t>
            </a: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Sólo podemos conocerlo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que Él nos da.</a:t>
            </a: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eso, nuestro conocimiento de Él </a:t>
            </a:r>
            <a:endParaRPr lang="es-ES_tradnl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siempre analógico.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tradición habla de una triple vía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afirmación,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negación y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eminencia,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donde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último movimiento de la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razón</a:t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consiste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afirmar la perfección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más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allá…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99060-E9E0-4BEB-90A8-24EBCEB2BCCE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pic>
        <p:nvPicPr>
          <p:cNvPr id="24585" name="Picture 2" descr="http://freechristimages.org/images_illuminated/Initial_Letter_of_Genesis_Wenceslas_Bible_Illuminated_13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664" y="403419"/>
            <a:ext cx="5770787" cy="896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9 Marcador de contenido"/>
          <p:cNvSpPr>
            <a:spLocks noGrp="1"/>
          </p:cNvSpPr>
          <p:nvPr>
            <p:ph idx="1"/>
          </p:nvPr>
        </p:nvSpPr>
        <p:spPr>
          <a:xfrm>
            <a:off x="6230144" y="839788"/>
            <a:ext cx="10153127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*de </a:t>
            </a:r>
            <a:r>
              <a:rPr lang="es-MX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que el hombre </a:t>
            </a: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*puede p</a:t>
            </a:r>
            <a:r>
              <a:rPr lang="es-ES_tradnl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ensar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 ejemplo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fácil reconocer que Dios es grande,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más difícil es darse cuenta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Él es también pequeño,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porque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lo creado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grande y lo pequeño se contradicen. </a:t>
            </a:r>
            <a:endParaRPr lang="es-ES_tradnl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obstante, si pensamos que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pequeño puede ser una perfección,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ve en el fenómeno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nanotecnología,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entonces…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A97CB-AA7E-490B-9E28-EBA62A86CFC0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pic>
        <p:nvPicPr>
          <p:cNvPr id="25609" name="Picture 2" descr="http://hpmohede.files.wordpress.com/2010/06/medieval-trinit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04824"/>
            <a:ext cx="5440462" cy="889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9 Marcador de contenido"/>
          <p:cNvSpPr>
            <a:spLocks noGrp="1"/>
          </p:cNvSpPr>
          <p:nvPr>
            <p:ph idx="1"/>
          </p:nvPr>
        </p:nvSpPr>
        <p:spPr>
          <a:xfrm>
            <a:off x="613520" y="480120"/>
            <a:ext cx="9577063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MX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</a:t>
            </a:r>
            <a:r>
              <a:rPr lang="es-MX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tiene que ser fuente </a:t>
            </a: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también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esa perfección y,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Él, esa perfección debe </a:t>
            </a: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identificarse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la grandeza.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 una perfección,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virtud de la humildad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sólo es poseída por Dios,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Dios se identifica con ella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MX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MX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MX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Llegamos </a:t>
            </a:r>
            <a:r>
              <a:rPr lang="es-MX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así a la sorprendente conclusión de que Dios </a:t>
            </a:r>
            <a: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MX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MX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Humildad</a:t>
            </a:r>
            <a:r>
              <a:rPr lang="es-MX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7A230-DBE3-417D-A4FC-10E41A2915CE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pic>
        <p:nvPicPr>
          <p:cNvPr id="26633" name="Picture 2" descr="http://jadilop.org/images/espiritu/espiritusa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837" y="504825"/>
            <a:ext cx="5828839" cy="472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" descr="http://1.bp.blogspot.com/_VLq0859js_U/TAAGDpMMToI/AAAAAAAABdE/sTx_SbHonrQ/s1600/Trinidad+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837" y="5592688"/>
            <a:ext cx="5809442" cy="359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9 Marcador de contenido"/>
          <p:cNvSpPr>
            <a:spLocks noGrp="1"/>
          </p:cNvSpPr>
          <p:nvPr>
            <p:ph idx="1"/>
          </p:nvPr>
        </p:nvSpPr>
        <p:spPr>
          <a:xfrm>
            <a:off x="5798096" y="912813"/>
            <a:ext cx="10585176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tal modo que,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sólo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le puede conocer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actitud de humildad,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es otra cosa que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participación en el don de Sí mismo. </a:t>
            </a:r>
          </a:p>
          <a:p>
            <a:pPr>
              <a:lnSpc>
                <a:spcPct val="85000"/>
              </a:lnSpc>
            </a:pP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Todo eso implica que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*se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puede conocer al Dios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cristiano</a:t>
            </a:r>
            <a:b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*aceptando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humildemente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Camino (Cristo) que Él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*nos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 dejado  en su Iglesia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*con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sus  sacramentos y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*a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través de la oración.</a:t>
            </a:r>
            <a:endParaRPr lang="es-AR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0DA08-7C82-454C-88D0-ABB35A048C2D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pic>
        <p:nvPicPr>
          <p:cNvPr id="27657" name="Picture 2" descr="http://radiocristiandad.files.wordpress.com/2010/05/trinity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4" y="482893"/>
            <a:ext cx="5066928" cy="266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" descr=" Coronación de María por la santa trin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4" y="3522984"/>
            <a:ext cx="5066928" cy="569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8 Título"/>
          <p:cNvSpPr>
            <a:spLocks noGrp="1"/>
          </p:cNvSpPr>
          <p:nvPr>
            <p:ph type="title"/>
          </p:nvPr>
        </p:nvSpPr>
        <p:spPr>
          <a:xfrm>
            <a:off x="3636963" y="1560513"/>
            <a:ext cx="10729912" cy="1600200"/>
          </a:xfrm>
        </p:spPr>
        <p:txBody>
          <a:bodyPr/>
          <a:lstStyle/>
          <a:p>
            <a:pPr algn="l"/>
            <a:r>
              <a:rPr lang="es-AR" sz="5000" b="1" i="1">
                <a:solidFill>
                  <a:schemeClr val="bg1"/>
                </a:solidFill>
              </a:rPr>
              <a:t/>
            </a:r>
            <a:br>
              <a:rPr lang="es-AR" sz="5000" b="1" i="1">
                <a:solidFill>
                  <a:schemeClr val="bg1"/>
                </a:solidFill>
              </a:rPr>
            </a:br>
            <a:endParaRPr lang="es-AR" sz="5000" b="1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685528" y="551532"/>
            <a:ext cx="15769751" cy="6337300"/>
          </a:xfrm>
        </p:spPr>
        <p:txBody>
          <a:bodyPr/>
          <a:lstStyle/>
          <a:p>
            <a:pPr marL="480060" indent="-480060">
              <a:lnSpc>
                <a:spcPct val="80000"/>
              </a:lnSpc>
              <a:buNone/>
              <a:defRPr/>
            </a:pPr>
            <a:r>
              <a:rPr lang="es-ES" sz="4400" b="1" i="1" dirty="0">
                <a:solidFill>
                  <a:srgbClr val="FFFF00"/>
                </a:solidFill>
              </a:rPr>
              <a:t>Bibliografía básica</a:t>
            </a:r>
          </a:p>
          <a:p>
            <a:pPr>
              <a:lnSpc>
                <a:spcPct val="80000"/>
              </a:lnSpc>
              <a:defRPr/>
            </a:pPr>
            <a:r>
              <a:rPr lang="es-ES_tradnl" sz="4400" i="1" dirty="0">
                <a:solidFill>
                  <a:schemeClr val="bg1"/>
                </a:solidFill>
              </a:rPr>
              <a:t>Catecismo de la Iglesia Católica</a:t>
            </a:r>
            <a:r>
              <a:rPr lang="es-ES_tradnl" sz="4400" dirty="0">
                <a:solidFill>
                  <a:schemeClr val="bg1"/>
                </a:solidFill>
              </a:rPr>
              <a:t>, 199-231; 268-274.</a:t>
            </a:r>
            <a:endParaRPr lang="es-AR" sz="4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s-ES_tradnl" sz="4400" i="1" dirty="0">
                <a:solidFill>
                  <a:schemeClr val="bg1"/>
                </a:solidFill>
              </a:rPr>
              <a:t>Compendio del Catecismo de la Iglesia Católica</a:t>
            </a:r>
            <a:r>
              <a:rPr lang="es-ES_tradnl" sz="4400" dirty="0">
                <a:solidFill>
                  <a:schemeClr val="bg1"/>
                </a:solidFill>
              </a:rPr>
              <a:t>, 36-43; 50.</a:t>
            </a: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s-ES_tradnl" sz="4400" b="1" i="1" dirty="0">
                <a:solidFill>
                  <a:srgbClr val="FFFF00"/>
                </a:solidFill>
              </a:rPr>
              <a:t>Lecturas recomendadas</a:t>
            </a:r>
            <a:endParaRPr lang="es-ES" sz="4400" i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ES_tradnl" sz="4400" cap="small" dirty="0">
                <a:solidFill>
                  <a:schemeClr val="bg1"/>
                </a:solidFill>
              </a:rPr>
              <a:t>San </a:t>
            </a:r>
            <a:r>
              <a:rPr lang="es-ES_tradnl" sz="4400" cap="small" dirty="0" err="1">
                <a:solidFill>
                  <a:schemeClr val="bg1"/>
                </a:solidFill>
              </a:rPr>
              <a:t>Josemaría</a:t>
            </a:r>
            <a:r>
              <a:rPr lang="es-ES_tradnl" sz="4400" dirty="0">
                <a:solidFill>
                  <a:schemeClr val="bg1"/>
                </a:solidFill>
              </a:rPr>
              <a:t>, Homilía H</a:t>
            </a:r>
            <a:r>
              <a:rPr lang="es-ES_tradnl" sz="4400" i="1" dirty="0">
                <a:solidFill>
                  <a:schemeClr val="bg1"/>
                </a:solidFill>
              </a:rPr>
              <a:t>umildad</a:t>
            </a:r>
            <a:r>
              <a:rPr lang="es-ES_tradnl" sz="4400" dirty="0">
                <a:solidFill>
                  <a:schemeClr val="bg1"/>
                </a:solidFill>
              </a:rPr>
              <a:t>, </a:t>
            </a:r>
            <a:r>
              <a:rPr lang="es-ES_tradnl" sz="4400" i="1" dirty="0">
                <a:solidFill>
                  <a:schemeClr val="bg1"/>
                </a:solidFill>
              </a:rPr>
              <a:t>Amigos de Dios</a:t>
            </a:r>
            <a:r>
              <a:rPr lang="es-ES_tradnl" sz="4400" dirty="0">
                <a:solidFill>
                  <a:schemeClr val="bg1"/>
                </a:solidFill>
              </a:rPr>
              <a:t>, 104-109.</a:t>
            </a:r>
            <a:endParaRPr lang="es-AR" sz="4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s-ES_tradnl" sz="4400" cap="small" dirty="0">
                <a:solidFill>
                  <a:schemeClr val="bg1"/>
                </a:solidFill>
              </a:rPr>
              <a:t>J. Ratzinger</a:t>
            </a:r>
            <a:r>
              <a:rPr lang="es-ES_tradnl" sz="4400" dirty="0">
                <a:solidFill>
                  <a:schemeClr val="bg1"/>
                </a:solidFill>
              </a:rPr>
              <a:t>, </a:t>
            </a:r>
            <a:r>
              <a:rPr lang="es-ES_tradnl" sz="4400" i="1" dirty="0">
                <a:solidFill>
                  <a:schemeClr val="bg1"/>
                </a:solidFill>
              </a:rPr>
              <a:t>El Dios de los cristianos. Meditaciones</a:t>
            </a:r>
            <a:r>
              <a:rPr lang="es-ES_tradnl" sz="4400" dirty="0">
                <a:solidFill>
                  <a:schemeClr val="bg1"/>
                </a:solidFill>
              </a:rPr>
              <a:t>, Ed. Sígueme, Salamanca 2005.</a:t>
            </a:r>
            <a:endParaRPr lang="es-AR" sz="4400" dirty="0">
              <a:solidFill>
                <a:schemeClr val="bg1"/>
              </a:solidFill>
            </a:endParaRPr>
          </a:p>
          <a:p>
            <a:pPr marL="480060" indent="-480060" algn="ctr">
              <a:lnSpc>
                <a:spcPct val="80000"/>
              </a:lnSpc>
              <a:buNone/>
              <a:defRPr/>
            </a:pPr>
            <a:r>
              <a:rPr lang="es-E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---------------------------x-</a:t>
            </a:r>
            <a:r>
              <a:rPr lang="es-E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--------------------------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F88FC-3A6E-4CD6-A1D7-554D051A8E23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8 Título"/>
          <p:cNvSpPr>
            <a:spLocks noGrp="1"/>
          </p:cNvSpPr>
          <p:nvPr>
            <p:ph type="title"/>
          </p:nvPr>
        </p:nvSpPr>
        <p:spPr>
          <a:xfrm>
            <a:off x="3636963" y="1560513"/>
            <a:ext cx="10729912" cy="1600200"/>
          </a:xfrm>
        </p:spPr>
        <p:txBody>
          <a:bodyPr/>
          <a:lstStyle/>
          <a:p>
            <a:pPr algn="l"/>
            <a:r>
              <a:rPr lang="es-AR" sz="5000" b="1" i="1">
                <a:solidFill>
                  <a:schemeClr val="bg1"/>
                </a:solidFill>
              </a:rPr>
              <a:t/>
            </a:r>
            <a:br>
              <a:rPr lang="es-AR" sz="5000" b="1" i="1">
                <a:solidFill>
                  <a:schemeClr val="bg1"/>
                </a:solidFill>
              </a:rPr>
            </a:br>
            <a:endParaRPr lang="es-AR" sz="5000" b="1">
              <a:solidFill>
                <a:srgbClr val="FFFF00"/>
              </a:solidFill>
            </a:endParaRPr>
          </a:p>
        </p:txBody>
      </p:sp>
      <p:sp>
        <p:nvSpPr>
          <p:cNvPr id="29703" name="9 Marcador de contenido"/>
          <p:cNvSpPr>
            <a:spLocks noGrp="1"/>
          </p:cNvSpPr>
          <p:nvPr>
            <p:ph idx="1"/>
          </p:nvPr>
        </p:nvSpPr>
        <p:spPr>
          <a:xfrm>
            <a:off x="3563939" y="-1464096"/>
            <a:ext cx="10658475" cy="6337300"/>
          </a:xfrm>
        </p:spPr>
        <p:txBody>
          <a:bodyPr/>
          <a:lstStyle/>
          <a:p>
            <a:pPr algn="ctr">
              <a:lnSpc>
                <a:spcPct val="85000"/>
              </a:lnSpc>
              <a:buFont typeface="Arial" charset="0"/>
              <a:buNone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buFont typeface="Arial" charset="0"/>
              <a:buNone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buFont typeface="Arial" charset="0"/>
              <a:buNone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buFont typeface="Arial" charset="0"/>
              <a:buNone/>
            </a:pPr>
            <a:endParaRPr lang="es-E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buNone/>
            </a:pPr>
            <a:r>
              <a:rPr lang="es-MX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Presentación de estudio</a:t>
            </a:r>
          </a:p>
          <a:p>
            <a:pPr algn="ctr">
              <a:lnSpc>
                <a:spcPct val="85000"/>
              </a:lnSpc>
              <a:buNone/>
            </a:pPr>
            <a:r>
              <a:rPr lang="es-MX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que los asistentes puedan estudiar </a:t>
            </a:r>
          </a:p>
          <a:p>
            <a:pPr algn="ctr">
              <a:lnSpc>
                <a:spcPct val="85000"/>
              </a:lnSpc>
              <a:buNone/>
            </a:pPr>
            <a:r>
              <a:rPr lang="es-MX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contenidos  de la clase y para que, </a:t>
            </a:r>
            <a:br>
              <a:rPr lang="es-MX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quien quiera utilizarla, pueda  modificarla </a:t>
            </a:r>
          </a:p>
          <a:p>
            <a:pPr algn="ctr">
              <a:lnSpc>
                <a:spcPct val="85000"/>
              </a:lnSpc>
              <a:buNone/>
            </a:pPr>
            <a:r>
              <a:rPr lang="es-MX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según su propio estilo</a:t>
            </a:r>
          </a:p>
          <a:p>
            <a:pPr algn="ctr">
              <a:lnSpc>
                <a:spcPct val="85000"/>
              </a:lnSpc>
              <a:buNone/>
            </a:pPr>
            <a:r>
              <a:rPr lang="es-MX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P. JMG</a:t>
            </a:r>
          </a:p>
          <a:p>
            <a:pPr algn="ctr">
              <a:lnSpc>
                <a:spcPct val="85000"/>
              </a:lnSpc>
              <a:buFont typeface="Arial" charset="0"/>
              <a:buNone/>
            </a:pPr>
            <a:endParaRPr lang="es-E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s-E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www.institutodeteologia.org</a:t>
            </a:r>
          </a:p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s-E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www.oracionesydevociones.info</a:t>
            </a:r>
          </a:p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s-E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www.encuentra.com</a:t>
            </a:r>
          </a:p>
          <a:p>
            <a:pPr algn="ctr">
              <a:lnSpc>
                <a:spcPct val="85000"/>
              </a:lnSpc>
              <a:buFont typeface="Arial" charset="0"/>
              <a:buNone/>
            </a:pPr>
            <a:endParaRPr lang="es-E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s-E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juanmariagallardo@gmail.com</a:t>
            </a:r>
          </a:p>
          <a:p>
            <a:pPr algn="ctr">
              <a:lnSpc>
                <a:spcPct val="85000"/>
              </a:lnSpc>
              <a:buFont typeface="Arial" charset="0"/>
              <a:buNone/>
            </a:pPr>
            <a:r>
              <a:rPr lang="es-E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secretariaifti@gmail.com</a:t>
            </a:r>
            <a:endParaRPr lang="es-A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AR" sz="4000" dirty="0" smtClean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B0986-06F5-426A-888F-37202B1D5C9D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397496" y="26681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1. </a:t>
            </a:r>
            <a:r>
              <a:rPr lang="es-ES_tradnl" sz="6667" b="1" i="1" cap="small" dirty="0">
                <a:solidFill>
                  <a:srgbClr val="FFFF00"/>
                </a:solidFill>
              </a:rPr>
              <a:t>¿Quién es Dios?</a:t>
            </a:r>
            <a:endParaRPr lang="es-AR" sz="6667" b="1" i="1" cap="small" dirty="0">
              <a:solidFill>
                <a:srgbClr val="FFFF00"/>
              </a:solidFill>
            </a:endParaRPr>
          </a:p>
        </p:txBody>
      </p:sp>
      <p:sp>
        <p:nvSpPr>
          <p:cNvPr id="4103" name="9 Marcador de contenido"/>
          <p:cNvSpPr>
            <a:spLocks noGrp="1"/>
          </p:cNvSpPr>
          <p:nvPr>
            <p:ph idx="1"/>
          </p:nvPr>
        </p:nvSpPr>
        <p:spPr>
          <a:xfrm>
            <a:off x="541512" y="2281238"/>
            <a:ext cx="943304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lo largo de la historia, toda cultura se ha planteado esta pregunta.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Tanto es así que las primeras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señales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civilización se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encuentran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generalmente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ámbito religioso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cultual.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Creer en Dios es lo primero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hombre de todo tiempo. </a:t>
            </a:r>
          </a:p>
        </p:txBody>
      </p:sp>
      <p:sp>
        <p:nvSpPr>
          <p:cNvPr id="410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77359-7E80-4AC1-8086-58155F364E5B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pic>
        <p:nvPicPr>
          <p:cNvPr id="4106" name="Picture 16" descr="http://www.escribiresvivir.com/wp-content/uploads/2006/11/d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/>
          <a:stretch>
            <a:fillRect/>
          </a:stretch>
        </p:blipFill>
        <p:spPr bwMode="auto">
          <a:xfrm>
            <a:off x="10566606" y="504825"/>
            <a:ext cx="5910851" cy="868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9 Marcador de contenido"/>
          <p:cNvSpPr>
            <a:spLocks noGrp="1"/>
          </p:cNvSpPr>
          <p:nvPr>
            <p:ph idx="1"/>
          </p:nvPr>
        </p:nvSpPr>
        <p:spPr>
          <a:xfrm>
            <a:off x="6806208" y="624136"/>
            <a:ext cx="9409577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diferencia esencial es </a:t>
            </a:r>
            <a:b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qué Dios se cree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Algunas religiones paganas adoraban a las fuerzas de la naturaleza.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Incluso en los cultos más degradados se pueden encontrar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destellos o indicios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sus costumbres de la religiosidad verdadera: la adoración, el sacrificio, el sacerdocio, el ofrecimiento, la oración, la acción de gracias, etc.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50577-F87C-4EF2-B1C6-9571169FB210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pic>
        <p:nvPicPr>
          <p:cNvPr id="5129" name="Picture 12" descr="Ed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509801"/>
            <a:ext cx="5760640" cy="893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9 Marcador de contenido"/>
          <p:cNvSpPr>
            <a:spLocks noGrp="1"/>
          </p:cNvSpPr>
          <p:nvPr>
            <p:ph idx="1"/>
          </p:nvPr>
        </p:nvSpPr>
        <p:spPr>
          <a:xfrm>
            <a:off x="421231" y="408112"/>
            <a:ext cx="9913369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Grecia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como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otros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lugares, ha tratado de purificar la religión, mostrando que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divinidad suprema tenía que identificarse con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Bien,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Belleza y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Ser mismo,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cuanto fuente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todo lo bueno,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todo lo bello y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todo lo que existe.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revelación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judeo-cristiana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presentado como creador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 lo que existe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81F1C-DE08-4CDD-8666-F986845A4424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pic>
        <p:nvPicPr>
          <p:cNvPr id="6153" name="Picture 2" descr="Aphrodite Goddess of Lov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610" y="531296"/>
            <a:ext cx="2812457" cy="281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" descr="Apollo God of Music &amp; Prophec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468" y="532607"/>
            <a:ext cx="2726531" cy="272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14 CuadroTexto"/>
          <p:cNvSpPr txBox="1">
            <a:spLocks noChangeArrowheads="1"/>
          </p:cNvSpPr>
          <p:nvPr/>
        </p:nvSpPr>
        <p:spPr bwMode="auto">
          <a:xfrm>
            <a:off x="10557900" y="682625"/>
            <a:ext cx="1054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sz="2400" b="1" dirty="0"/>
              <a:t>Apolo</a:t>
            </a:r>
          </a:p>
        </p:txBody>
      </p:sp>
      <p:sp>
        <p:nvSpPr>
          <p:cNvPr id="6156" name="15 CuadroTexto"/>
          <p:cNvSpPr txBox="1">
            <a:spLocks noChangeArrowheads="1"/>
          </p:cNvSpPr>
          <p:nvPr/>
        </p:nvSpPr>
        <p:spPr bwMode="auto">
          <a:xfrm>
            <a:off x="13655826" y="2464518"/>
            <a:ext cx="136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sz="2400" b="1" dirty="0"/>
              <a:t>Afrodita</a:t>
            </a:r>
          </a:p>
        </p:txBody>
      </p:sp>
      <p:pic>
        <p:nvPicPr>
          <p:cNvPr id="6157" name="Picture 6" descr="Zeus King of the God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900" y="3387608"/>
            <a:ext cx="2718513" cy="272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16 CuadroTexto"/>
          <p:cNvSpPr txBox="1">
            <a:spLocks noChangeArrowheads="1"/>
          </p:cNvSpPr>
          <p:nvPr/>
        </p:nvSpPr>
        <p:spPr bwMode="auto">
          <a:xfrm>
            <a:off x="11342712" y="5706790"/>
            <a:ext cx="90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sz="2400" b="1" dirty="0"/>
              <a:t>Zeus</a:t>
            </a:r>
          </a:p>
        </p:txBody>
      </p:sp>
      <p:pic>
        <p:nvPicPr>
          <p:cNvPr id="6159" name="Picture 8" descr="Hermes Messenger of the God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610" y="3448566"/>
            <a:ext cx="2812457" cy="28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4" descr="http://blicu.com/wp-content/uploads/2008/11/dio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932" y="6543698"/>
            <a:ext cx="345757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20 CuadroTexto"/>
          <p:cNvSpPr txBox="1">
            <a:spLocks noChangeArrowheads="1"/>
          </p:cNvSpPr>
          <p:nvPr/>
        </p:nvSpPr>
        <p:spPr bwMode="auto">
          <a:xfrm>
            <a:off x="14563179" y="5850806"/>
            <a:ext cx="1316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sz="2400" b="1" dirty="0"/>
              <a:t>Hermes</a:t>
            </a:r>
          </a:p>
        </p:txBody>
      </p:sp>
      <p:pic>
        <p:nvPicPr>
          <p:cNvPr id="6162" name="Picture 10" descr="http://t2.gstatic.com/images?q=tbn:ANd9GcSA4b8ld7SIk0QQN4i5HpaT-1vcOq-UoYLhtPVcC7S8V-5AhXI&amp;t=1&amp;usg=___G_dYq8PE6LOIoB_dRJwQeOyGdU=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028" y="6279861"/>
            <a:ext cx="1771804" cy="28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9 Marcador de contenido"/>
          <p:cNvSpPr>
            <a:spLocks noGrp="1"/>
          </p:cNvSpPr>
          <p:nvPr>
            <p:ph idx="1"/>
          </p:nvPr>
        </p:nvSpPr>
        <p:spPr>
          <a:xfrm>
            <a:off x="6446168" y="552128"/>
            <a:ext cx="10009112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existencia divina precede absolutamente la existencia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mundo, que es radicalmente dependiente de Dios.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Aquí está contenida la idea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trascendencia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entre Dios y el mundo la distancia es infinita y no existe una conexión necesaria entre ellos.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hombre y todo lo creado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podrían no ser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y en lo que son dependen siempre de otro.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EBFA3-7A2A-4658-9058-95B22DC1E34B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7177" name="Picture 2" descr="http://www.maxilofacial.info/images/Israel-_Creacion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336104"/>
            <a:ext cx="5544616" cy="446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4" descr="http://adu1.files.wordpress.com/2008/06/un-di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4" y="5108046"/>
            <a:ext cx="5525454" cy="408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9 Marcador de contenido"/>
          <p:cNvSpPr>
            <a:spLocks noGrp="1"/>
          </p:cNvSpPr>
          <p:nvPr>
            <p:ph idx="1"/>
          </p:nvPr>
        </p:nvSpPr>
        <p:spPr>
          <a:xfrm>
            <a:off x="541512" y="408112"/>
            <a:ext cx="11305256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Dios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en cambio,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es por sí mismo. </a:t>
            </a:r>
            <a:endParaRPr lang="es-ES_tradnl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 el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 por esencia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 distancia infinita, esta absoluta pequeñez del hombre delante de Dios muestra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 todo lo que existe es querido por Dios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su voluntad y su libertad: todo lo que existe es bueno y fruto del amor (cfr. </a:t>
            </a:r>
            <a:r>
              <a:rPr lang="es-ES_tradnl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1). 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poder de Dios no es limitado ni en el espacio ni en el tiempo, y por eso su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acción creadora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don absoluto: es amor. 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2ABA-03BF-4AD9-9116-7A9E8111C0DD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8201" name="Picture 2" descr="http://www.peregrinosdelaweb.humanet.com.co/ic/dios_padre.gif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218" y="485496"/>
            <a:ext cx="4326300" cy="42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6" descr="http://churchforum.org/opinion/images/arc-santisima_trinidad.gif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218" y="4908838"/>
            <a:ext cx="4294550" cy="42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9 Marcador de contenido"/>
          <p:cNvSpPr>
            <a:spLocks noGrp="1"/>
          </p:cNvSpPr>
          <p:nvPr>
            <p:ph idx="1"/>
          </p:nvPr>
        </p:nvSpPr>
        <p:spPr>
          <a:xfrm>
            <a:off x="6806208" y="408112"/>
            <a:ext cx="9721080" cy="6335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origen del mal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hay que situarlo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relación con el eventual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uso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equivocado de la libertad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parte del hombre –cosa que de hecho ocurrió, como narra el Génesis: vid. </a:t>
            </a:r>
            <a:r>
              <a:rPr lang="es-ES_tradnl" sz="44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3–, y no con algo intrínseco 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materia.</a:t>
            </a:r>
          </a:p>
          <a:p>
            <a:pPr>
              <a:lnSpc>
                <a:spcPct val="85000"/>
              </a:lnSpc>
            </a:pPr>
            <a:endParaRPr lang="es-AR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religiones y la filosofía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preguntaban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qué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 Dios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cambio,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la revelación,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hombre es empujado a preguntarse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quién 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 Dios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260E6-B6F8-4B6C-A350-E40C725ECED8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pic>
        <p:nvPicPr>
          <p:cNvPr id="9225" name="Picture 4" descr="http://t0.gstatic.com/images?q=tbn:ANd9GcRxAM1mG8EMepHOLjoRC5LeqB8Iz-wVNK0_qGkdQ4FBgV54OJY&amp;t=1&amp;usg=__gZLRpjCKN9KqntiFCgEmY33b72c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336104"/>
            <a:ext cx="5908602" cy="588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http://t2.gstatic.com/images?q=tbn:ANd9GcTDWfXbv3BElVdoPxv6iOAqgwnLNYyKlSLkzjNIkTFOCyk_Mqw&amp;t=1&amp;usg=__hTrVUw0z-sawHLuhhLV2AzqSgI8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4" y="6384776"/>
            <a:ext cx="5884340" cy="27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9 Marcador de contenido"/>
          <p:cNvSpPr>
            <a:spLocks noGrp="1"/>
          </p:cNvSpPr>
          <p:nvPr>
            <p:ph idx="1"/>
          </p:nvPr>
        </p:nvSpPr>
        <p:spPr>
          <a:xfrm>
            <a:off x="685528" y="480120"/>
            <a:ext cx="9289032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un Dios que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sale a su encuentro </a:t>
            </a:r>
            <a: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busca al hombre para hablarle como a un amigo (cfr. </a:t>
            </a:r>
            <a:r>
              <a:rPr lang="es-ES_tradnl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 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33, 11). </a:t>
            </a:r>
            <a:endParaRPr lang="es-ES_tradnl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Tanto es así, que Dios revela a Moisés su nombre, </a:t>
            </a: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 soy el que soy» (</a:t>
            </a:r>
            <a:r>
              <a:rPr lang="es-ES_tradnl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3, 14).</a:t>
            </a:r>
          </a:p>
          <a:p>
            <a:pPr>
              <a:lnSpc>
                <a:spcPct val="85000"/>
              </a:lnSpc>
            </a:pPr>
            <a:endParaRPr lang="es-ES_tradnl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un nombre misterioso que, en todo caso, nos da a conocer las riquezas contenidas en su misterio inefable: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sólo Él es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desde siempre y </a:t>
            </a:r>
            <a:b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siempre</a:t>
            </a:r>
            <a:endParaRPr lang="es-E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289176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2AFD4-0123-4B40-97AF-ED8748A68DD9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10249" name="Picture 2" descr="http://bp2.blogger.com/_oxl_I03bszA/SHQHpT7vqnI/AAAAAAAAAUU/1g4MqUZ2UkY/s400/35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592" y="504824"/>
            <a:ext cx="6264771" cy="877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5171</TotalTime>
  <Words>329</Words>
  <Application>Microsoft Office PowerPoint</Application>
  <PresentationFormat>Personalizado</PresentationFormat>
  <Paragraphs>186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Bernard MT Condensed</vt:lpstr>
      <vt:lpstr>Calibri</vt:lpstr>
      <vt:lpstr>Elephant</vt:lpstr>
      <vt:lpstr>Times New Roman</vt:lpstr>
      <vt:lpstr>Tema de Office</vt:lpstr>
      <vt:lpstr>1_Tema de Office</vt:lpstr>
      <vt:lpstr>La FE cristiana</vt:lpstr>
      <vt:lpstr>Presentación de PowerPoint</vt:lpstr>
      <vt:lpstr>1. ¿Quién es Dios?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¿Cómo es Dios?</vt:lpstr>
      <vt:lpstr>Presentación de PowerPoint</vt:lpstr>
      <vt:lpstr>Presentación de PowerPoint</vt:lpstr>
      <vt:lpstr>Presentación de PowerPoint</vt:lpstr>
      <vt:lpstr>Presentación de PowerPoint</vt:lpstr>
      <vt:lpstr>3. ¿Cómo conocemos a Dios?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jmgallardo</dc:creator>
  <cp:lastModifiedBy>UserHP</cp:lastModifiedBy>
  <cp:revision>47</cp:revision>
  <dcterms:created xsi:type="dcterms:W3CDTF">2010-08-10T14:04:34Z</dcterms:created>
  <dcterms:modified xsi:type="dcterms:W3CDTF">2017-03-23T13:42:30Z</dcterms:modified>
</cp:coreProperties>
</file>