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28" r:id="rId3"/>
    <p:sldId id="329" r:id="rId4"/>
    <p:sldId id="330" r:id="rId5"/>
    <p:sldId id="295" r:id="rId6"/>
    <p:sldId id="296" r:id="rId7"/>
    <p:sldId id="303" r:id="rId8"/>
    <p:sldId id="297" r:id="rId9"/>
    <p:sldId id="304" r:id="rId10"/>
    <p:sldId id="305" r:id="rId11"/>
    <p:sldId id="306" r:id="rId12"/>
    <p:sldId id="307" r:id="rId13"/>
    <p:sldId id="308" r:id="rId14"/>
    <p:sldId id="309" r:id="rId15"/>
    <p:sldId id="298" r:id="rId16"/>
    <p:sldId id="310" r:id="rId17"/>
    <p:sldId id="311" r:id="rId18"/>
    <p:sldId id="312" r:id="rId19"/>
    <p:sldId id="314" r:id="rId20"/>
    <p:sldId id="315" r:id="rId21"/>
    <p:sldId id="316" r:id="rId22"/>
    <p:sldId id="317" r:id="rId23"/>
    <p:sldId id="318" r:id="rId24"/>
    <p:sldId id="299" r:id="rId25"/>
    <p:sldId id="325" r:id="rId26"/>
    <p:sldId id="319" r:id="rId27"/>
    <p:sldId id="300" r:id="rId28"/>
    <p:sldId id="320" r:id="rId29"/>
    <p:sldId id="321" r:id="rId30"/>
    <p:sldId id="302" r:id="rId31"/>
    <p:sldId id="322" r:id="rId32"/>
    <p:sldId id="323" r:id="rId33"/>
    <p:sldId id="324" r:id="rId34"/>
    <p:sldId id="326" r:id="rId35"/>
    <p:sldId id="327" r:id="rId36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79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9966"/>
    <a:srgbClr val="FF993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 varScale="1">
        <p:scale>
          <a:sx n="53" d="100"/>
          <a:sy n="53" d="100"/>
        </p:scale>
        <p:origin x="594" y="78"/>
      </p:cViewPr>
      <p:guideLst>
        <p:guide orient="horz" pos="2979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6F1C63-CDFE-43AC-B1D1-CAC04424923E}" type="datetimeFigureOut">
              <a:rPr lang="es-AR"/>
              <a:pPr>
                <a:defRPr/>
              </a:pPr>
              <a:t>17/8/2017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19A71E-00F3-4343-9480-D2E327E3CD1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22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2E86-77C7-4931-9122-3CF40CB9B0DA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D09F-55B8-40DF-ADFE-A1E1A1A3C6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7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A9E0-B651-445E-AA86-F6CF5227D2AE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75E9-7D64-49F9-BEC3-3C8E5188D6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2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42BA-0553-47D1-9FE8-D25BBA79B26F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9C2C-7BE2-4E85-BCE6-4565ED3EA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7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83A5-9D79-467F-8BAA-E8090A7D6DCD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BE5B-3039-4DF8-84B4-02B06BB526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37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4A66-5132-404C-AC95-B6FDBCD239ED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1836-EA4B-4269-8241-AAD4E3E04B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9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B699-5BA4-4134-A6C9-3C2800AAB1CA}" type="datetime1">
              <a:rPr lang="es-ES" smtClean="0"/>
              <a:t>17/08/2017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4A26-3B25-4609-AD5A-B27FC31029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77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331-753E-4A0E-B2DB-8003027DEB92}" type="datetime1">
              <a:rPr lang="es-ES" smtClean="0"/>
              <a:t>17/08/2017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3841-8749-464F-95DA-76EF4EA819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9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9149-505F-4C40-B0B1-B3FA8D9420FC}" type="datetime1">
              <a:rPr lang="es-ES" smtClean="0"/>
              <a:t>17/08/2017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2931-FC23-444E-A3CB-9F07781434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61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4DAA-0B67-4598-B150-CDF2475637DF}" type="datetime1">
              <a:rPr lang="es-ES" smtClean="0"/>
              <a:t>17/08/2017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032C-F490-4A8A-9066-E39E29FB28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4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3984-C8D7-44DA-908A-4A051E014D76}" type="datetime1">
              <a:rPr lang="es-ES" smtClean="0"/>
              <a:t>17/08/2017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67B9-6F74-46DA-AB99-33029AE668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30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3F62-72D8-4224-B1BC-0D91891A3C43}" type="datetime1">
              <a:rPr lang="es-ES" smtClean="0"/>
              <a:t>17/08/2017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0AA0-03A1-4B27-A606-2F4F764871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9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B085F-C81E-4D68-95E3-A144368F86B1}" type="datetime1">
              <a:rPr lang="es-ES" smtClean="0"/>
              <a:t>17/08/2017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279D6-ACF8-4AF5-85A5-1E377B1D2A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5pPr>
      <a:lvl6pPr marL="853419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6pPr>
      <a:lvl7pPr marL="1706837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7pPr>
      <a:lvl8pPr marL="2560256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8pPr>
      <a:lvl9pPr marL="3413675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9pPr>
    </p:titleStyle>
    <p:bodyStyle>
      <a:lvl1pPr marL="639217" indent="-639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383" indent="-533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543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3953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81281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spc="-300" dirty="0" smtClean="0">
                <a:solidFill>
                  <a:srgbClr val="FF6600"/>
                </a:solidFill>
              </a:rPr>
              <a:t>HORA</a:t>
            </a:r>
            <a:endParaRPr lang="es-MX" sz="6000" b="1" spc="-3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541512" y="599339"/>
            <a:ext cx="10873208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riqueza y la inconmensurabilidad de Dios hace que ninguna de estas vías puedan llegar a una imagen completa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 de Dios.</a:t>
            </a: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primeras dos vías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proponen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idea de que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cadenas causales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observamos en la naturaleza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paso de la potencia al acto,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causa eficiente al efecto)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pueden proseguir en el pasado hasta el infinito,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apoyarse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primer motor y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primera causa.</a:t>
            </a:r>
            <a:endParaRPr lang="es-AR" sz="4800" dirty="0" smtClean="0"/>
          </a:p>
        </p:txBody>
      </p:sp>
      <p:pic>
        <p:nvPicPr>
          <p:cNvPr id="8199" name="Picture 14" descr="http://t3.gstatic.com/images?q=tbn:ANd9GcS8-2pZ1HwzC0FmbgbnHj-SpYFSfCemUo4ob8iVAuRevlnZNUc&amp;t=1&amp;usg=__katz5lZmMvI13YLpgb3pN3Am9Gg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60" y="7724648"/>
            <a:ext cx="4685187" cy="13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 descr="data:image/jpeg;base64,/9j/4AAQSkZJRgABAQAAAQABAAD/2wCEAAkGBhQSERUUEhQVFBIVGRgaGRcYFRoVFRgYHRYYFRgaFxgXGyYfGBojGhQaHy8gIycpLCwsGR8xNjAqNScrLCkBCQoKDgwOGg8PGiwkHiUqLCwpLC4sLDAsLCwsKSwsLCkqLCwpLCwtNS0sLCwsLCksLCwsNSkpLCwpKSwsKSwpKf/AABEIAMAAiQMBIgACEQEDEQH/xAAbAAABBQEBAAAAAAAAAAAAAAAAAgMEBQYBB//EADkQAAEDAgQEAwYEBgIDAAAAAAEAAhEDIQQSMUEFUWFxIoGRBhMyobHwFMHR4SNCUmJy8QeSFTOi/8QAGQEAAgMBAAAAAAAAAAAAAAAAAAQCAwUB/8QAKhEAAgEDAgUCBwEAAAAAAAAAAAECAxESIUEEEzFRYSKBMnGRobHB8AX/2gAMAwEAAhEDEQA/AMinWUvCXGYmLfVNKThHlpkEQTDgSIjqFnVG1H0jI3Ro5nRNr36bfl6rlOjL8pteOycLg0EiDmNr3AF9k44g1GukeK5uLGDKpc5a9rafMBj8OQ8NO5Fx13C7RpNLg29zG0ck7ha4OVr9iMp5X07JnCnxtnmF28tb7L6gdFEF2VszJ10gTeyKdNrjEm+hItPbZKo1Q2oSdJM72O64KEOFxlnWQbfWbLl30b20AaLIdBtBunfdNy5vFrEW5Sm69TM4nmU5P8LrmmJvpCnJu0fa4CfcgCTME25ldfQ8OZpkTBB1B/RLkOYBIDmzYmJBvYlJzZWFu7iLcgFG8ve/2ARWoZQ07OErtahlyzuJUg1W+IOuGkFvWLR5wkO8bWSRMkG/WVxVJ3V/7sAipSIY0zY6j5j5LnuQGgmYdNxt3TzaweHtMCbi+4035WScO+BBILCDIkWPQayuZSt5v9gIqEITYAhCEACEIQAIXWtJMC5KuMBggD/fudhO3pMnl5KmrVVP59jqTZAo8OcdfCOuvp/pTmcMY3USRsd5tED19E/UaTYA79zYgW11OidFLWRNzp5Ac0pKU5aydvCLY09iMcFSIsG9oI3I8tEmtw9nIi20gCwM76TPkpX4N0G0C3IaW0XdSC+/XyIufNRtZ3Un9SXL8FVieEOafDfobH9CoLmwYNj1WlzSLX108huev7KPisC1463v0279lONeUPj1X3IOm9ihQnK9AsMH12PZNp5NNXRUCEIUgBCEIAEIQgAQhTMFQge8doNOp+yoTnhG4DraYpN/vIv06BS2hzKY2LiTM33+pt5KBTJe8byf3hWuJs8tGoygwbRHPVKOOPxderLIIXhKJ8JuDsTy0kxuSCPJThSO0MafInbfTmouPrZTkBgmCTyEw0DvElNMI/yM8i4qrHL1MtyxdlqWAwlMzmyuNtXT31Ki4jAAA5DEcjITTqDv6HdTlIH3dQnEiS0nXb9F2NN30YOr3Qui+CQ6x2Ok/upgeIImC4dOYiJ0v8lUVsYTE2IIMjn9hXT2xBmBM6xYyD20KnUVmiUJ3VkQcXQDgBzFjrDtPnExyVLUYQSDqFpREHcDSRsdPMSVU4+lmbmGrde3NcoywlbZ/krqU8UmVyEIWgUAhCEACEIQB1rZMDUqwxUCGjQfP7/NNcLpS4m/h07m30lS3YIFxuZ1Sk5J1LPovySjFsb4UJrNG1/m0tH1Ct6lNpJdzPXpOh0jnyKgYXDhrpBNo381MrNNr6AT+W3IBVVXlLQugrIebk/EvdUEgBuQRmmBGm+i0eGxjXAgeEjUFuUgdu3JU2Gw2dzADBAPcaDXsVJo4A02vJc4+CATdx7/AKdErKSY5GFhzE45pByhxboCRAnfqQs9xCjNxY9N1b0eGBwaROYDKL2ueXNReJYbIwDdWQljLQJxTjqZmqTMOFjvt9wr7D1Q+kwkiPAJ6jNmnoJ+ara1IuY7cEtynlaSFAFV1F8GcpgxzBkT6g+ielHmrR6oz78p+DRijbUE8tpDefZRa1MBzAIOaQe86H1U7hwzAGQQR6jz6BOtwOfPJ0MgjXv6GUg5WbUhpxyjoZDE0sri3kfkm1be0GEyukaTEnWNRPXVVK0KE84JiTVnYEIQrzgIQhAFtwql4Jtcmewtf5+qsG0BEnUgd7j6I4bR8AvIygHsRJ+qdY0EayRHpH7DssjO7b8jcI+hDdPDXPa4T7BGoBB2m1j+v5rlKDPNPUmydZ2B+e3dRnJliiSWuLC1x0BInTXv2+aex+OIkSyTAuTYaz10UTF1g2hVJ0AMTrmNmx5wfJQ8FxNjqTTVmSJBFgdjttEKMIOSytuMOpFPFltgq491AM3N9Of62VVxbEgj7+wuVuJtAhgUGrQc4Fzi1rTu5wbO9puT0Cvp0/Vdkak0loIwzbA66+nJVvGnzVj+lrW6zcST6Fx9FL/8wyi3+F43x8RbDG6/CDd5vqR5Kjc8kyTM3utOjTaeTMarUT0Rs/Z2s00GAG/jB7zI/wDmLqww9OADoJE+Q25qg9k8Q0Ne0kSS0+UEH5wtWxgBEdNR2H1KxuKWFSSNOg1KCKn2owktzayD6i/pMrHrf8Y8VK94P3Pl9VgXtgkclf8A58naUfcXrq0ziEIWmUAhCAuMDV4R2VpaL7DmbQEVGFpAHIA/In6p3BttNouee8WQ4EnQ381iU3oPR+FHX0m5iC0Ejf1HnCTSqBjSXEMaPS9h3PRScOwWMGXDymf1/JZX2h4kKlTKwyxkgXsTNyPSB2V1GnzZYkas+VG+5H4vxI1Xkgk0x8INvlzJuneEcRY05asmmJIgSQSLiOunlKrslvv08l3DUpM6x9dls8qChiZucssizxPtBtRY2kOfxv8AMusPIKrr4lzyS9xc46kkk/NNx6rmRTjCMeiITqSl1AoC6FyFYVkrhuMNKoHgTGx3G/30W+wmKa6kHNMg3HnAPnNl5wFo/ZbiWU+7NwTIntcR3grO46hnHNdUP8JVxli+hdHGSx7TuDfz+SyGK+N3+R+q3H4AEPcBbxRy0M+Sw+J+N3c/VJ8Ji6jt2GuKSurDaEIWmJghCFwDX4U210Lv2XKDZ1k6DkNbn0XOEsBZrJgaHmL/AH3S6tVlFuc6Nn9gOpKw49MV1HoP0JkHjmPNJmQOOZ4Mf2sJv5mI7LO08KHaO9fzXXudXqyT4nnyA8tgFafhWtIa0Ag63vYEmWu6clsQSoRx33EZydeV302K6nw54OgKmMwAbTJAvIP6SrXF+zNTDw4ZsjoMbZSJHXkUjGNysza6CBtadesfJVSr5NJF0eHUU2zL1GweqaJU+tiGnVsf6TDmtm0ieafjLuhCUezIy64bpx9HkkEKy5W1YSnsNWLHNcNWkFNJbVySurHU7M9Iw5/hOdNixx6XJP5LB4n43dz9VthUIwoB/oYPv0WIrOlxPMn6rC4JWqS/tzUru9vkIQhC1RcEIQgDSez+KAaOg+hVX7RY3NU9234W69Xb+kR6rvCsSWh+X4gCWi2sR53y+iqWiXdSfrZJ8PRSqyb26e4VKnoUC84Pw59Ie9MS9k09yAXZQY2mDHNa/E8Dw9OoWGo5tRrWNaahzUnVIpv1uQRIkaCZ7vjh4djcPTEGnla48opS2P8As1vqpFWsXmo+vhiRSeTnu0hoLHeIQczspEAfEWhdc3JuRLFRWI5+KrtqNa5pNPMWulmZhuS459t47gWTPFMBhZZTqAMzNzF02BmBIA6a2CbZgG/iGGjiWvbUOZzQ45iJzGQLXGsxr0CdxT6NavUpVm5IAYyo1xE2Bh94NzYERqJuq5RTZKMpJaGb41/x85rS+kQ9o5bazpaFjsVhSx2U7fqvWK3DPcUi9lWaBbAA0JNyTsROY22IBmF5TxCrmqPPXny/1KZ4acnJxbukV1ox5ee9yMVwd0pIcnxIUgJAK6Cg6bnF4ofhKZm5Yw+jJ+pWQVjVxhOGpg9W+WYn6QFXLK4ani5Pux+csrMEIQnCAIQhADuFrZXA7b9kPw+WsBsXNjsXf7TSn4dgqBsmCwiTr4dVROXLlns9H+iLhlZI9I9ni+qys8CajWljCTAzOEkzys0nzTOF40+mPw+Jpvc0NkyS2rYmpmMm4/huOZp2Cf4Pwl78A1tJ/unPOcuvJaSYgiLwGkHomqmMdR8OMp+8Y4tBc4C7gHQ/NEOIY7JFjDSVVGzRZPSVi14Xh6LTnolzwGZdPFDMxymQCXyd+nnXniGHxJc3EMNN7dKkEROUjxEAtIzMBzCJ6Kxyk0KjsKSS7MWEwHEufJIzDXUAHkLqqbjKNXw4qk6lUI8b2y0OOfxNeBrcaGRdcXc4+xE9p8P+FwzmB2YPJdYRAAAAyzEklxta68vzXuvRP+R6gJFICAxsADoLDtt5LzopnhNVKXkjxOijHx+QSXLpOqCnRMSE5RZJAGpTasOHUsoNU9mjqqq1TCN99vmTiruw5jnCQ0aNEfqoyCUKinHGKQ0CEIUwBCEIAE5QrZXSP9jdNoUZRUlZgeq+y/texzGUn2dAa138pA0B5Hby9NTVewtMhrmwLQCDysbFeGcO4gaTpGkz1B5/tuvQeC8UbiLTlOSIBgEzct8vRZ0ounK0vZlkUn1LziPD3vos9y1vgJcGfCJ2LbRIgwDa+1lCwXGmV6tNmJp5a7YgwQM93FkH/EmDIMWVlR4u2kW06pyW8Lj8LraHkYuqnjHtPRFUtLRnZmAcTBu0t0AkthxOu8qWTSOuPqMlx6uamJcdYPfW+294WTxWHNN7muBBB0NiN/zWr9/TzOeC5xJN5yjsIVH7Q1Mxp1B/M0tJ5lji2f8ArlTHCSaajbb7keKSayKhyAEJ3DYUvMDzOw7rQlJRV2IJXO4TCl7o23PIKXiqwMBtmtsP1SqtQNbkZpu7n+yjJJN1JZvpsv2MwjiCEIVxMEIQgAQhCABCcGHMA2g6XSMhiYtoo5JgcT+ExrqZlp3nl6ck0GGJ2RSpFxgark8ZJqXQDXUvawV2ZK9+RsHA7Hk75Smn8aqNpCl8bRoYkjkATfQ6HTYxCy5pG286QZTjaj2xDraayB+iUdG2kXfwyam07otaOEc8+I5GzBvprcnuo/G8AQGU2DMWl5MQQJLd5v8AD81GfUqiZJtrcGO/qmziKhbOYxMeeuylDmJppohL1LUS3hobeo4DoNf2SquJtlaMreW57pprLTeNCuup2JEwOcSrbXd5u/4IqKQhCW2iTyAOkmEOokGCIKtyRIQhdeyCQdQuLqdwBCELoAhCFwCU4j3bJB1doY3C5QrZW6SC6COYhMiu4CJsEnOYjbVUcp2afe4EmvSAYS0y1xEHydY9Qk8P/wDYPP6FMZjEbLrKhBkGCu8t4ON+4Cqb4ILRcdZ0uncQ1pAe2wJgjkeiZ98619NFx1QnU/fZDg7pgScXVh7wNXQPLWyXTaCDTm8aR/Nr+ceShuqkmSZPNAqGZm/NR5Lxt/XAfw9bK02kF0EcxBXa1IBhLTLXERz0dY9VHNQnfr5rmYxGy7yne/18gSMcPECPhLRHKI09Up5tSB1/LNZR21iBANuWo+aTnMzN0cp2S7XAcxfxv/yP1TSW+sTqZSFbBNRSYAhCFMD/2Q=="/>
          <p:cNvSpPr>
            <a:spLocks noChangeAspect="1" noChangeArrowheads="1"/>
          </p:cNvSpPr>
          <p:nvPr/>
        </p:nvSpPr>
        <p:spPr bwMode="auto">
          <a:xfrm>
            <a:off x="207434" y="-2768600"/>
            <a:ext cx="1739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1" name="Picture 10" descr="http://hiphi.ubbcluj.ro/Public/Image/Carti/Baumgarten_Summa_teolog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60" y="595620"/>
            <a:ext cx="4685187" cy="68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D20B-BF38-455E-BDAC-01A33D9E682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5510064" y="480120"/>
            <a:ext cx="11305256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tercera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partiendo de la observación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contingencia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limitación de los entes naturales,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deduce que su causa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debe ser un Ente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incondicionado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necesario.</a:t>
            </a: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cuarta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considerando los grados de perfección participada que se encuentran en las cosas,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deduce la existencia de una fuente para todas estas perfecciones.</a:t>
            </a:r>
            <a:endParaRPr lang="es-AR" sz="4800" dirty="0" smtClean="0"/>
          </a:p>
        </p:txBody>
      </p:sp>
      <p:pic>
        <p:nvPicPr>
          <p:cNvPr id="9223" name="Picture 8" descr="http://4.bp.blogspot.com/_l0YCyN1Kn28/S6fjRNFWwJI/AAAAAAAAAuE/ty1ytChj8EQ/s320/tomas_de_aquin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3" y="540530"/>
            <a:ext cx="4692116" cy="46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http://t2.gstatic.com/images?q=tbn:ANd9GcThy1UKT4pDmk4__VfumzDnglq8EH2Aylr8bhL9c6c7uU_gpsE&amp;t=1&amp;usg=__1HF_mwnrhcvTG1vKU8QMYyCQ7D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1" y="5592688"/>
            <a:ext cx="4680519" cy="38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C5EDD-353C-4F9C-BF5C-FF7E2CF05E4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541512" y="599339"/>
            <a:ext cx="10369151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quinta vía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observando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orden y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finalismo,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consecuencia de las leyes de la naturaleza,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deduce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inteligencia ordenadora que es causa final de todo. </a:t>
            </a: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endParaRPr lang="es-E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comprender estas vías es necesario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partir de la realidad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 en ideologías),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aceptar el pensamiento metafísico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(y no reducir la realidad a lo experimental).</a:t>
            </a:r>
          </a:p>
        </p:txBody>
      </p:sp>
      <p:pic>
        <p:nvPicPr>
          <p:cNvPr id="10247" name="Picture 8" descr="http://t0.gstatic.com/images?q=tbn:ANd9GcSsiEMJhZIMjb_ajRDFVlkMRFO1kFk_jwo80Hz9PkMSFrQmLGo&amp;t=1&amp;usg=__yt6LrNleTssLejP9nNdhR5D-DB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009" y="6176255"/>
            <a:ext cx="2385546" cy="31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0" descr="data:image/jpg;base64,/9j/4AAQSkZJRgABAQAAAQABAAD/2wCEAAkGBhMSEBUUExQVFRUWGBkTFRgYFx4ZGRcUGxwbGBcXFxgXHCYeGhokGRYUHy8gIycpLCwsFR4xNTAqNSYrLCkBCQoKDgwOGg8PGCwcHyIsLCkpLSwvLCkwKSwsKSwpKSwsKSwpKSwpLCwsLCw1KSkpKSwpLCkpLCwsKSwsLCkpKf/AABEIAGQAZAMBIgACEQEDEQH/xAAcAAACAwEBAQEAAAAAAAAAAAAFBgADBAcBAgj/xAA0EAABAwIEBAUCBAcBAAAAAAABAAIRAyEEBRIxBiJBURNhcYGhB5EyscHwFCNCUnLR4WL/xAAaAQADAQEBAQAAAAAAAAAAAAACAwQFAQAG/8QAJREAAQQDAAEEAwEBAAAAAAAAAQACAxEEEiExBUFRcSIyM1IT/9oADAMBAAIRAxEAPwD6o1Dy7/hH5BM+CxGtouPPului0Q2RaB+i+2Ywh3KYHRfPTx7LTifSaA2XQ26oxJLTef32VGXZi6ZAkncAbopisBrANwfPr7KPWj1UFyHNpue4Cd/yUkRFgJMfv0V9bGMoy2nzVI9dPbUenohlTENaySbj5TKJCWDZV7zHWQsdV7Z3CyF1esCWDl79fZA8fga7XB7WvAHf5lGxt8tcJpMT6pHYhQtB+10u4DiAOdofyuNh2KYGDtKItLPK8CHeFgxLAOgWak25FhPfsieNoWBWAM77pg6Ep3DxaaGGaBcqKptMrxFSHZaw5oY2TfSFno4ktNoPkQq6kljY7D8lU1t01wtCAjtPiJ7RyU2B3ebepbE/KlTiDEAzLXCIiIva4QXxL/v5VtB5lJLGj2REk+6PfxQqDUKeh1tXNIPrHVCM8g1qNLo91/TqESw/4Tey8wuHY+s1zhJZdp7dCkk6dTmixS35LngdV8JtIANtN22HUBw5h52QDiDjmnUe6kymbEt1l1uvQBHM2qeEwvY1peRpkuAMXuPdIGU6Rh65qSNRaJ6mJNvuuQtY78yieC00EAxbyHA3mZHquj5A41KFNx3Lbrn2LoayNNt/sumZLhDTpMbNg0T/ANVWU4aBJgYdypmFDkkDqgtZlja6O5nXFh7oO+pN4SGHiJwsqUaDo3UW+jtsom7IdUNe4aB6BZ2GV91DDR/iFSx8eiNLCtJj1V2HdF+yFHN6X94n3/QJw4YxuAME1WF5/usPYFDJs0XS8HA+628N5WXnW9pDek9fbsg+dUKmEfcOcC+WuGxB/pPyn4Oa5tnSPLt7LJmWEDqRadt/Q91nf9TfQntHwkbOczoOZpqy10RIAJtPLfZJBfI0jbv5Jz4rwrC06h/MbsRufMpbbk1apRJbTho3cbCFdj6htrkpNr74Vo06uJAf0/D2Ll0R7msF91zSjS8EMidWoOn0TozN2VWS0jz7g+aDJbbwR4XYZfxor4xBDjeVRabbLyrUJjYqljTK5XEJPUXo1BG0qKqjVIGw+F6mUFzYIO48o9AsGYVORw2sVta/lHSwhLuc5hHIOtz6J8bS51JMjgG2gqtOFdo1gz5DceqrqPUwuYaCeoNiO60nWBxZ7KvqJZJxpicK7keS3q112roGA+qmFqN/nh1Nw8iWnzELnTOHKlRpqMLSNwOqFMwxJiL7QpZMaGbvhOZK+NO+c8f0XYimWUxUYwyS+ZPeBMW80zU8UcdTihiGFtiWOhpb2BAFlzE8PP0zCyYfE1MNU1U3FpFt9x2S34jC2oz0JondduCe80yzw3tbUewwZOiSfRLeZYgsdrZLSN42J6AqUuJWOB8QPa7u2CPkgj7oVmuasqANYHBokkuIlzu5jbyC9FE4GnLr3irCdstxoqsDwdxcdj1C1Pqx1SzwzVAoxNy4mOyLOqakiRmriEbXEgWjNGvIUWXDVyGqIaXUOx+PaykJ3gR52SdWxOpxcd91ox2OL4J7If4oWpFFp1QyP3+lc6rZUucNXkpUqg9Lqhzk5BqjWT5qaf8AVHUTt7hM2VUW4ip4hZDxZxAsextaUk5dhjVqtYATqIFvn4TtjuJn0SaVOk1jW2AN/QnvKgyraaZ5Kvxow/rvATdWySnoiZIEm9/tuud8WZWGOkIpi+JHtqB2ppJaJDTIbtafvZBuKM6FTb2UeI2Vr+qnK004lwSbN3KKYPhDF1QHMoPcDsY3WLKaZLy7oB8rsnC+IrUsHSDjuCQI2BV+TO6IfiLUEMYeepCyngLMGOBNMMBsdTwPgSZTnhuBKsc1Rjfuf9I1meNf4IIJkkey0ZbTfU3cZ/RZUmRK/poKxsTAKQyjwA4i9YezT/teo9j+LMNhnCnUdzQDHYbCft8r1JEktIdB8L87E+a8oYV1R4YwFznGAF8lwB9F0f6b8OgN/iKg5nfgHZv/AFb2VkCBhcVFBEZHUEIwf0orubqc9jfISStWJ+lrWOYzxyXOu4hsANHkdzJXU6IGwmBZIf1GzN9CpRewwdLmrCiz8iZ+oNLSdjxMFkKzJuFsNhDqHM7YucbgeQ6JG4hzEPrvcIjUQPQWCD47iCq9x1OI9LBDX4olacGJIHbyOspUmUwN1jFLWcxIsB1lZ8Rii9xNrnp+ioDST3P3RbA5BUlrqmljZnmcAY9N1edWdUVlyaOCMi16S8csz/kf9LplakNN9hv2AQHCcRYCk1oaajtIDeVtj0lFaeOZXbDaNXSepOmVgzyuc6yDSvjaGigVndinV9TW7CA0JlpV20aDnusGtk+gCXn46lht2tYT3qSQfZDeJ+IHVsG9lLTDxBdJFusWupi4uIbVBUiJ2u3lJOZZz41Z9Rxu9xPt0+FFiwvDtR4JdVYwzEGTPn++y8W2BEBWylt/+UGrmPddi4VrEYKjH9n6qKKX1b9B9oPT/wBj9Jgy+qbpK+rm1H1Kiix8L+7VZlfzK5Pi2832VeHpy6CoovswsRqZOG8qZUraCXNHdpE/cgrqOW/T/CNbqIe8z/W6fyAUUWF6hI5pNFWwAFX4plOkeSlTEf8AmfzSBnXFOJqYg0vFLGatMM5beyiii9OJked+891oSNAqlmzWg2iSWtDiL6ny4+8mEKxOc1XNEusNgBAHsF6otSIBws9XJ+DizjN6sfiUUUVWjfhQbu+V/9k="/>
          <p:cNvSpPr>
            <a:spLocks noChangeAspect="1" noChangeArrowheads="1"/>
          </p:cNvSpPr>
          <p:nvPr/>
        </p:nvSpPr>
        <p:spPr bwMode="auto">
          <a:xfrm>
            <a:off x="207433" y="-22098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9" name="Picture 12" descr="http://bibliotk.gdl.up.mx/portal/to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96" y="586036"/>
            <a:ext cx="5193858" cy="52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ttp://t0.gstatic.com/images?q=tbn:ANd9GcQThB_tGlm0i5irOBvjAQLVdbhLb8yhzoQFWAZW6HyRJBa5ubM&amp;t=1&amp;usg=__IEQvaUyscUiDPN5DLmx1-L-Ou3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9360"/>
          <a:stretch>
            <a:fillRect/>
          </a:stretch>
        </p:blipFill>
        <p:spPr bwMode="auto">
          <a:xfrm>
            <a:off x="11198696" y="6189652"/>
            <a:ext cx="2075428" cy="3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FD456-68A7-498E-BB74-3BFAF262FA4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5150024" y="485439"/>
            <a:ext cx="11449272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conocimiento de Dios es accesible, también,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el sentido común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decir: al pensamiento filosófico espontáneo: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la belleza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orden de la naturaleza,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gratitud por el don de la vida,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fundamento y la razón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bien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amor.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testimonio de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Escritura…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8" descr="http://t0.gstatic.com/images?q=tbn:ANd9GcSe8zOcHMkpX_j_-VL6kM7hk2QJcSwdkF-8SJULZKZJPt3NZY4&amp;t=1&amp;usg=__28lcsAZ8W9NUPQQa5jZudCKF2c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485439"/>
            <a:ext cx="4223544" cy="23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t3.gstatic.com/images?q=tbn:ANd9GcSoXJTlLAU3mYiyyf0St3d4BeUy49o931FMydFxOJmpUml0SvI&amp;t=1&amp;usg=__N2aYWAyn82ViJKJm_dLyHT8kX9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238372"/>
            <a:ext cx="4223544" cy="28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ttp://t1.gstatic.com/images?q=tbn:ANd9GcQqtnaC6Azbr-ObUkPoRYiI_I2Sd6W2k_O8EXpuen1GFKyhwzs&amp;t=1&amp;usg=__fL94phpsohZHKLfQ-qpMyAOnFTY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7" y="6349627"/>
            <a:ext cx="4200301" cy="308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2F84-6D6C-4467-A507-7EAAA7ACDE1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601580" y="527331"/>
            <a:ext cx="11573099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s-E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 las enseñanzas del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la Iglesia confirman </a:t>
            </a:r>
            <a:r>
              <a:rPr lang="es-E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intelecto humano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llegar al conocimiento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creador, 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partiendo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criaturas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cfr. 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36-38). </a:t>
            </a:r>
          </a:p>
          <a:p>
            <a:pPr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tanto la Escritura,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el Magisterio,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advierten que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pecado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malas disposiciones 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morales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pueden hacer más difícil </a:t>
            </a:r>
            <a:b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reconocimiento.</a:t>
            </a:r>
            <a:endParaRPr lang="es-AR" dirty="0" smtClean="0"/>
          </a:p>
        </p:txBody>
      </p:sp>
      <p:pic>
        <p:nvPicPr>
          <p:cNvPr id="12295" name="Picture 8" descr="http://t1.gstatic.com/images?q=tbn:ANd9GcSPdu835CcLl-7UYtyHxiJ01kNCSIbNPnwH9ianM8FXM5a4mEo&amp;t=1&amp;usg=__Lj_jJx1LTXf9bz6GMdGgauP_VK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620" y="546779"/>
            <a:ext cx="4246759" cy="346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t3.gstatic.com/images?q=tbn:ANd9GcQH5OY6WeXYwtsCRCrHw6v17AQ5hYRH1ugbPekPK06gEqNvgRk&amp;t=1&amp;usg=__dV4iAJhX4XG6k2dTBNGSc0Xr7e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18919"/>
          <a:stretch>
            <a:fillRect/>
          </a:stretch>
        </p:blipFill>
        <p:spPr bwMode="auto">
          <a:xfrm>
            <a:off x="12232218" y="4440560"/>
            <a:ext cx="4274464" cy="18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http://t3.gstatic.com/images?q=tbn:ANd9GcT-aq7YDB1e64iy3JsKMY_leMKeUWwNyhr-whoUWextXc1njUs&amp;t=1&amp;usg=__Uhu6jz-tqEuHodZFIaCQDRTGoAs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194" y="6456784"/>
            <a:ext cx="4236061" cy="26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E5319-A741-4BF1-A702-9822B8B6ABEE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512" y="-192496"/>
            <a:ext cx="14306549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El espíritu humano manifiesta a Dios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3319" name="9 Marcador de contenido"/>
          <p:cNvSpPr>
            <a:spLocks noGrp="1"/>
          </p:cNvSpPr>
          <p:nvPr>
            <p:ph idx="1"/>
          </p:nvPr>
        </p:nvSpPr>
        <p:spPr>
          <a:xfrm>
            <a:off x="541512" y="1897269"/>
            <a:ext cx="10847348" cy="787188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humano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diferencia de los irracionales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capaz de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reflexionar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sí mismo,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progresar cultural y técnicamente,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percibir la moralidad de las propias acciones,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trascender con su conocimiento y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voluntad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9" descr="http://t2.gstatic.com/images?q=tbn:ANd9GcRBQr1CS7mORcSvvr6SpS0dca2i5ToJw8FjmDcPnjvkySXaNUI&amp;t=1&amp;usg=__5GZaIm3FCLhFciY0E3vDwUA8SH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339" y="1590736"/>
            <a:ext cx="5247216" cy="14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http://t3.gstatic.com/images?q=tbn:ANd9GcQGVSWcqGLpl1CumRa6QZSyhp1df1xHhxHQHNqfDjcZbkF4KA0&amp;t=1&amp;usg=__ToID5UZBDntjltJvP3a6g2Dae3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340" y="3163166"/>
            <a:ext cx="4826924" cy="59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38ABE-F5D4-4F8A-A3C0-BFEC778AAE9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5582072" y="408112"/>
            <a:ext cx="11017224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humano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tiene una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vida espiritual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trasciende la materia.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 itinerarios que conducen a Dios partiendo de la propia experiencia existencial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n. 33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«Con su apertura a la verdad y a la belleza, con su sentido del bien moral, con su libertad y la voz de su conciencia, con su aspiración al infinito y a la dicha, el hombre se interroga sobre la existencia de Dios. En estas aperturas, percibe signos de su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alma espiritual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8" descr="http://t0.gstatic.com/images?q=tbn:ANd9GcQoDOdXW8mMoKj4y6iJfMwBvt7pv5nFe5WiU2tuB5ydN_wiZ9w&amp;t=1&amp;usg=__l4ETblKBosEpTV0fJM4h2wqxLHA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" y="578875"/>
            <a:ext cx="4623870" cy="23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0" descr="data:image/jpeg;base64,/9j/4AAQSkZJRgABAQAAAQABAAD/2wCEAAkGBhQPDRAQEBIUEBAUGBYUEBAQEBUPDRQVFRUWFBQVFhcXHCYeGBkkGRQVHy8gIycpMCwuFR4xNjAqNSYrLSkBCQoKDgwOGg8PGiwcHyItMSk1NikuLDY1KzAsKikuNTEqNSwsNCwuKSk1KiksKSopLSwsKikpKTAtLSkpLCwuLP/AABEIAMgAjAMBIgACEQEDEQH/xAAcAAACAgMBAQAAAAAAAAAAAAAABAUGAQMHAgj/xABGEAABAwIDAgcPAgQEBwEAAAABAAIDBBESEyEFMQYiQVFhcrEHFSMyMzVTcXN0gZGhstEkQhRSs8JigoPBJTRDY5Lh8Bb/xAAbAQACAwEBAQAAAAAAAAAAAAAABQMEBgECB//EADURAAEDAwEECAQFBQAAAAAAAAEAAhEDBBIxBRMhUTIzQVJhcZGxIoGh8AYUwdHhFSM0QoL/2gAMAwEAAhEDEQA/AOjUZ/41N1PwvmDvtMLgSu3nl6V9P0fnqbqfhfLYZv8AWe1TU5ngoawaR8Qlbe+8/pX/ADR33n9K/wCa15aMtTS7mq2NPuj0WzvvP6V3zR33n9K/5rxloy12Xc1zGn3R6L333n9K75o77z+ld81rwLOWiXc0Y0+6PRe++8/pX/NHfef0r/mvGWjLXJdzRjT7o9F777T+lf8ANZ77z+lf81ry0YF2Xc0Y0+6PRbO+8/pX/NHfef0rvmteWjLRLuaMafdHoFs77z+ld80d95/Sv+a15aMtEu5oxp90egXT+4vVPkqDmOLiJWWvyeDcunbMrXl9ULmzaiUDoAI0XMO4o21Qfas/puXSNl+UrPeZu0Kq/pK7TgNEJyj89TdT8L5jYzT4ntK+nKPz1P1PwvmyFmnxPapKIkqC5MNC0ZazlpnLWctWcVQ3iVy0ZaaykZaIRvErloy01loy0Yo3iVy0Zaay0ZaIRvErloy01lrOWiEbxKZazlprLRlohG8SuWjLTOUs5SIRvFfu4021R/qs/puXRNl+UrPeZu0Ln/chbapHtW/03LoGy/KVnvM3aFTqdIppRMsCcovPU/U/C+dKaPi/E9q+i6Lz1N1PwvnykZxPn2qa3EkqpfmGheMtGWmcCMtXMUpzS2Ws5aYy1nLRCN4lstGWmcCd2fsCep8hBJL0tYcPzOi4YGq9NyfwaJUTlIy1cYe5ftBwvkBvQ6RgPatdV3N6+MXNM5w/7bmv+gK8bxnNS7mt3Sqlloy0/VUD4XYZWPjdzSNLD9d605akEHRQklpg8Etloy0zloy12F5zS2WjLTOWjLRCM1de5O21SPat/puV82X5Ss95m7QqP3LW2qm+0b9jld9mHwlZ7zN2hLa3TKf2pmk1OUXnqbqfhcEoY/Bj49q73Reepup+FwzZzPBD49qntR8RVHahhjfNGWjLTOWs5aYQkOaVy05snYktXMIYGY3nU8jGj+Zx5AswUbpJGRxjFI8hrG85P+3L8F2/gxwdj2dTCNtjIdZpP3Ody/AcgVavV3fAapjZW2/OTuiPqong13LqemDX1AFTNzvHgWn/AAs/3KukbA0ANAAG4AWHySL6tI7L4QiYuje0wzs1kgeQXgHQPY4aSRnke3TkNjolpJJkrQtY1ghohTjnAbyBya6anQBelXuFQzaVg5qikPyqYirCuL0lq7Zsc7CyaNsrTvD2hw+q5vwr7koAdLQX01NM43B6jjuPQVfaDboqJnMhY58LAQ+quBAXg2wR8sltbuHFFrXJuBKL015aZCjqUm1BDhK+ZXwFpLXAtcDZzSLOBG8EchWMtda7pnA8SRmtgb4Vg8M0DyjP5usFy7AmlGoKg8Vmruibd8dh0S2WjLTOWjLU0KpvFau5o21Uz2jfscrns3ylZ7zN2hVDudNtVs9o37HK37M8pWe8zdoSmv1hWpsjNBv32pyi89TdT8LimzGeCHx7V2ui89TdT8LjuyI/AtVmyHxFLtsmKbfNestGWmstGWmcLM5qzdzLZgfWSTuFxC0BnXfvP/iPqug1VSqj3N3BsNVz5jb+rALKaq6hI65moVtrFobbsjlPqtdRtmNry10sbXDe10rGvHrBNwtEk8U5bx2uew4o3xSNMsZ3EtLSbX3EbiN4KpW0uE5E0gIptHFt3RRySaGwuXTtN9OZa6bha8Hisgf0Rty3n1ZT5T9FCriuG3uG8VLHpJBJKJYWOhfKzG0PkaHOLb3GFpxdFrqyw1kFfE5jJ2TRB1pMiZr2u08R5YTxSNSLi46Lrl209tQ1cOBzWwSCWF7nSMD2kRyte5uJjS7EQLBrgCd1lPRcPGsLhTU97HjE+Cbf/EyFj3N/zhpQhX5u16aNoaJoGNaLNbmxtaANAAL6AcyZpK6OZpdFIyVoNi6N7ZGg8xLSdVzJ/Dlx3x0Deh0cbj831DD9FYOBnCd1ROYcNM1mEvJpwGG+g1DXvb8boQrm9gcCDqCLEdBXBdt7L/hqyeAbmPOHqu4zfobfBd7XIOHzQdqz2/ljv68J/wDSt2Z/uQlW1gPy+XIhVbAjLTWWjLTiFks1P8AR+rj9oPscrVs3ylZ7zN2hVngM21ZF7QfY5WbZnlKz3mbtCSXPWlbTZxm2YfvUpyj89T9T8Lkmxo/ANXW6Pz1P1PwuWbDZ+narNgJcUs28YpN81uy0ZSZy1nLTfFZHNSHBCuyal8Z0EzeL12cnxafopva9eIo3yOvZoJIG825B0nQfFVGSEmxacL2kOY7mcNx9XIVISbQbWU7433a4gsmZ+5pPKOcHeOQhJb2iWPy7Ctnsa7bVo7s9Jvt98ErNfCZJH1MbSTufggB3lmKNoDXjcWvs641CRip2VLAWOkkDgCLVEVXvF7FjnPseghboakQvu9szHWDc6hla24G4OhkIc0D+VshaORrRorBsrhtR07SXx1NS8nQvpmAj4vkPzuqKeKoSbKOLA6OUPb6NoacLuQwzOBjvY+ISw83IpLZ+ymva18jXMhHiERtqHG28iWVuSz1Qtt/iK3cIuEp2jMH5X8NG2J8LBia+ciQglzi3ijDhGFoJ3uN9VY9l8PGZEcVTQvcWNDMdO2KaEhotdrXOD2DTxbG265QhK7HrqN0roRVVMbmtDuJWsfe7sIaGQl3Hv+3DeymeDldGNpGLMqXEsfg/iWU5NxhLmuc1gkY/CcQY43sLkDi3gKh+e5whbtANN/BtbHTR9ALpJbW/yn1Ke4G8EMmZtTJhY9jXMihjeZQ0PtixyENDjp4rGtYNTZx4yEK7PeACToBqSuKbTq/4mpnn5JHks6g4rfoL/FXbh5wj4pooTx3D9Q4f9Nh/b1ndipIisLAWA3JpY0T1hWY27eNAFBp46n9EtlIykzloy00hZbNSvA1tqyLrj7CrHsvylZ7zN2hQHBNtq2Hrj7Sp7ZflKz3mbtCQXXWuW/2WZtGfP3Kco/PU/U/C5psFn6Zi6XR+ep+p+FzfYA/TMVrZ3TKVfiMxRZ5p3AjAtlkWTlYvJa8CXqqHGQ5jsuQaNeBfT+Vw/c1OWRZeXMa8Q4SpKVd9JwewwQq3X1To9Jm4OZ440J9TuT1FR76rpV0Lbix1B3g6gqMqODFO/XBlnnicY/oNPoldTZx1YfVam2/EYiK7ePMft/KgYavVTdBV7kv/APj2A8WaUevA7+1MQ8HGt3zSn4tb2NVf8hW8PVMDt+zjU+istJtRkbcUj2sbzuIC3VHDGR7MFKDG076h4s7/AE2Hl6T9VAwbMjYbht3fzPJe/wCbr2+CasrVLZ4HGoZSq7/ETnDGg3HxOvpp7rU2G3OSTdxJu5xO8k8pWcC92RZMwABAWYdULjJMleMCMK92WcK6vMqQ4Mj9bB1/7SprZflKz3mbtCh+DY/Wwdf+0qY2X5Ss95m7Qs7edc5fR9kf4VPyPuU5R+ep+p+Fzng+f0zF0aj89T9T8LnPBqYsgjc1xaRyg2O/sU9gSHOI5Kht9ocymHcBKkbourTtGnbWNmjiH6indoDvcCASB0G9hzEJngwGRsqY26yxtBlfoW4y1xwN6tgD0kq1+eGGUceSVf0B2/wz+Hn48onXh6Km3RdWbgFXSSveJJHyeDa7juxcYnUjmUfLtR7WRZNS+qdNnRyRyA25GtAZ4zTd2hvqvRunh5Zjx8/4Ubdk0XURW3hgz2DsMaZe0qJJWQpaDaRio2NkBlGa6Fwebua1rNRY6GxbaxWiOMNdeN94na4S6wuCALc5HNvHLcIN4WgyP2K6zYrahbg+ZAJEcRPbE6c+SjwdbcvNyoJWsTPy2OuSXauc5xBecI/cL4SLG1xbfzLUKvE8tOIPFi5r3Yrg3DXNI4rhx9SLHxdOVehdHMNI8FGdksNA1WvJgTEe/GePOITN0ArTVglhDHYZWm7WYtJHDQsI/cDdzbXGoO+4tmjqsQY5pIB3a62uAWnnI3H4HlXpt0HuLR8vFRVdlOpUmVXngTBjVs6dv7cVuWLrYKt7XANe9oxSXs864XMABvvAufmpuqlAkY01D4R4YhrXYQ7DhsS46C3Md91B+ddAOOs9vL5K9/Q6Ze9gqGWx2D/b/pQGJGJe6mrkmEc0u8sawODbBxZq49bja2Wi6vscXCSkFekKby1pkeIhSvBv/nYOv/aVMbL8pWe8zdoUNwZP62Dr/wBpUzsvylZ7zN2hILzrnL6Dsj/Cp+R9ynKPz1P1PwuZ8HaksgYRa43Ymh4+R0XTKPz1P1PwuUbEk/TtU9iAXEHkqW3SRTY5uoKsTdtSiUSh4bIAW42sa0kOtfFpxtwtfdZbKDb80DMELmtB3+CY57r6kucRdx1O9RGYjGmRo046IWbF5c5TmVOw7ZqacFzQIQdCRSsjB5hfD9F4h2zPmXY1ma7UFlLGJDflFm3PLqFmt2ox7mwtkjbFIyJk83hHOAiNyADoOggXKbk2tBM+lmxxwPgkwYMT3YqdjrscCGb9NBzOKoBwiSzVPjSfMMrnhHL5x5D6qOrNoTYTHKA0Ou6xp2xm53vFxv13jnSzZ3MJAu08oI1uNxIPL0qa2ltGnmdERKxscUk8jonGR2aXnGxzXFugduLf23O+yjuEFfHUGOoa5rZZGgVEILiWvGgdctAPF0PqUlKo0gNLIBVa6t6jSara2RbpxEx2/fmtTIJWgDLdYDCA6Iu01IB011JWlznNc4niuIF+IGnTxSOUW5LbtVJ7QrYpDG0TRtAbGJJAXlz8DdGEYfFxAG91FVsrC+R7XhxcRhaAb8gN7jS2q803te742fQqWvRqUaf9qqTEdo04/PgiGTBhDbWaLNGEEADde++3JfctlNUhgIwNcHEuedA8uOuK51aekb7m6SzEZiuOoU3CI0Sene3FMkh0zrPGfNONqiHBwsCMRAID9XG7ibi19BbTSy3O2vIRYljhvs6Fjxfn1CjcxGYgUKYAEaIN9ckk5njqpCr2nJMGCRwIZfA1rGxtGK1/FHQFozErmLOYpGgNEN4KrVc+q7J5kqwcFHXrYeuPtKndmeUrPeZu0KvcDnXrIeuPtKsOzPKVnvM3aEiu+uct3soRaM+fuU5R+ep+p+FyDY7/AADV1+j89TdT8LjGypPAt+PaprLpFVNtCabfNSuYjMSuYjMTSVmME1mIzErmJmhibI+z5WQt3l8hsN+4c56OhcLwBJXplEvcGhWHg1wXNY2RxflixEROuN4Fz/lGl7KEfGY5SyUOaWOwyNFsYseMBfT1fBTs3CQwVEEdK+kMLBaKR7cZjuLSY5LXYXdHIm+GH8JWPZNBV07JrBsrXPLWPA3G+Hxhu3ahUm13ZfFofonNSwpbqKfTbr4/fsvFbwdpoqBlZmVBY/DhYGxCS7jYXvp9VWKeRuIZuLB+/Lw4937cWiuG0Kuml2RFRitpxKzASS92WS0kkXw35d9lA0ux6fKmza2nzCwiBrJX4A/kc92Hd0W5UUq0NORK7c2Yc9m6a0CJPn48VJbc4JCGnzoXvfYBzmvAvgIuSMPKLg+q6h9mbOMrZJDfLYNSLAkm1gCfXf4jnU5U7ejjqw9tRHLBIyONzWOLnMfGwgSEWth5D0EcyiztCIvdlvjigjDo4o8ZDnucQXSa/t3gE8g6VEK9UMI+qsusbY1WuEAaEfr5c0hXBjH4WYrjxy4gjUNcA2wBO/XReXxYWRlwIMhsx1wIw6wLWu6Xch3C43622zxxukMpmic028EJLSEhjRY8gbcb77rrzU1ImdJC98WSR44HHtcubZ3K4OdfDu1I3KQ1n4gN11KhZZ0RVc6qAGkwAPdK4/8A470Y1qYS6PFI5glA4wxhxktoHNw341t4PNfW615qt06ubZSi4tTReW6q18CHXrIvaD7HKy7M8pWe8zdoVW4BOvVx+0H2OVp2Z5Ss95m7QlFz1pWt2cItmffaU5R+ep+p+FxDZsngh8V2+j89T9T8Lg+z5PBj4qW0MOKr7VbLG+ak8xGYlcxGYmMrP4JrMRmpXMRmLkowTWasZqWzEZiMkYJnNRmpbMWMxEowTWYjNSuYjMRKN2ms1GalcxGYiV3dprNRmpXMRmoyRgrt3O3Xq4/aN+xyt2zPKVnvM3aFTe5q69Uz2jfscrlsvylZ7zN2hKbjrCtVYiKDfvtTlH56n6n4Xz/RScQfFfQFH56n6n4XzxSv4nz7V7tjDiotoCWBP5iMxK5iMxXpSbBNZixmJbMWcxEruCYzEZiWzEZiJRgmcxGYlsxGYiUYJnMRmJbMRmIlGCZzEZiWzEZiJRgmMxGalsxGYuSu4LoPcudeqb7Rv2OV22X5Ss95m7QqL3KHXqR7Vv2OV62Z5Ss95m7QltbplaC1EUmpyj89TdT8L5zpmHDoOftQhS24klV74w0Lblu5kZbuZCFchKc0ZbuYoy3cxQhEI3iMt3MUZbuYoQiEZoy3cxRlu5kIRijNGW7mKMt3MhC5ijeLGW7mKMt3MUIXYXd4UZbuYoy3cxQhGKN4Vf8AuStIqRcW8K3+m5X3ZnlKz3mbtCEJdW6ZT22M0mlf/9k="/>
          <p:cNvSpPr>
            <a:spLocks noChangeAspect="1" noChangeArrowheads="1"/>
          </p:cNvSpPr>
          <p:nvPr/>
        </p:nvSpPr>
        <p:spPr bwMode="auto">
          <a:xfrm>
            <a:off x="207433" y="-2819400"/>
            <a:ext cx="177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4345" name="Picture 12" descr="http://t2.gstatic.com/images?q=tbn:ANd9GcQyYzxDR6R0Wa9LjY-1UHFmlKlIT41K1cdlMeyAc_7oEiUiCRI&amp;t=1&amp;usg=__B5jIy-psLVC7ZxvgQOmWKfm4fj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" y="7522320"/>
            <a:ext cx="4623870" cy="16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http://t1.gstatic.com/images?q=tbn:ANd9GcRT7cP3SOhuj_uvwmKrCUSR_9D_txHLwjdr00kZz31SVjDsqpU&amp;t=1&amp;usg=__h0e9Ic5OGHDDgOr0dbQ-elveiR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5" y="3512529"/>
            <a:ext cx="4598875" cy="34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5A81-7B15-4AD9-9567-02092831CA1E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469504" y="385431"/>
            <a:ext cx="10333425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presencia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conciencia moral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aprueba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bien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censura el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lleva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reconocer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 Sumo bien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cual estamos llamados,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cual nuestra conciencia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como su mensajero.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reconocimiento de la propia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también se encuentra la correspondiente responsabilidad de las propias acciones y la existencia de Alguien ante el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cual …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AR" sz="4800" dirty="0" smtClean="0"/>
          </a:p>
        </p:txBody>
      </p:sp>
      <p:sp>
        <p:nvSpPr>
          <p:cNvPr id="15367" name="AutoShape 8" descr="data:image/jpeg;base64,/9j/4AAQSkZJRgABAQAAAQABAAD/2wCEAAkGBhQSEBQUEhQVFRUWFxgVFxcYFRgaGBwXFxcVGBUXGBwYHCYeGhkkGhcYHy8gIycsLCwsGCAxNTAqNSYrLSkBCQoKDgwOGA8PGikkHRwpLSkpKSkpKSwpKSkpKSwpKSwsKSwsKSkpKSkpKSkpKSwsKSwpLCksKSkpKSwpLCwpLP/AABEIAKAAjgMBIgACEQEDEQH/xAAbAAABBQEBAAAAAAAAAAAAAAADAQIEBQYAB//EAD0QAAECAwQHBgUCBAcBAAAAAAECEQADIQQxQVEFEmFxgZHwBhMiobHBFDJC0eFS8RVygqIHI1Nic5KyM//EABkBAAMBAQEAAAAAAAAAAAAAAAECAwAEBf/EACMRAAICAgEEAwEBAAAAAAAAAAABAhEDMRIEFCFBEyJRYTL/2gAMAwEAAhEDEQA/APEHjnhsdDGHPHAwgEPEk5HkYBhNaO1oeizKOEIJBzHODYaYx44GCdwxwO4vBTZiL0Ft8CzURnhdaCqSP0+cd3NcBtjWagLxwVEpOjibiDxHvBTodXQ9INh4sghUc8TBotY+l474A/oIgWbiyIDDyuJKtG7YREgZF935g2biR9akc8STZHD+HmftA/g1YDzjWZxZo5vZlD0fKsMV2WF4A3VaNh3NatuDn0gqbPs5g+8VWEd5I/hkpXZMY+hb7xJldmgMKbhGrl2QZQX4YPcPOHXTifOlpGVT2fFaBsnEPT2eRs5RrESYd8Pv5w66dCvqTLJ7NpNG4N+IRPZhORHW+NaZAxA4iK/SGl7NIpNmISf0s6uQDjjB7dLYvcNmfX2WR+k5XQqeyssfT/b9oLP7fWYFky5ihmyE8gS8Fs/bmyEgHXl7VIpzS8D4ofofll+DEdnEijFuMKns+lN3pGjsloRNTrS1pWnNJBG6lxgpk7Ibt4+he4ZlzoYdNA1aBf6X3fu0asSoYuTsPlA7dDdwzKK0BS47np6+kC/gnTxr+62He0cqUOvtA7dG7gxs3QRIoBxCvaFl6CGQ/wCx941ZkDZzgYsx28QD6wvwDfOSVydvXCETZ4kQpju4nBzYxMmHhEKIV4ZIHJigQK2WtMpClrOqlIcnrHBoLGa7QvOm90H1EAFWRWQ4fYlPmqBJ8UaKtkG29q50xxLT3SGLEh1nC+5B3PvjLKswc4kl76n34l4tNJo1SwBDUL04e547IgKVld5QiV7LrxoizJEQ5lnG3yiwUeuURVM77W+0SnBDpjdH6Rm2dYXKUUqF+RGShiN8em9m+10u1DVI1JoDlL0OZQcRsvHnHlij1uvhsuYpCgpCilSS4IoQc4jGbxv+GlBSPdExxEU/ZXTnxVnSs/OPCtrtYNXcQQeMXBVHoRakrONpp0IUQ0y4IDHQaBYIojky8oeYUQtBtkaHGGwpghHAwrwwGFJjAOXNCQSbgCTwDmKCyrJBVi6lk5npx1Sz0xNazzf5FXX1DH1it1gEtg7hsRX88ohkdySKRXgy2kVvML5kvjX3YRBCqdbInW4eN8avFenLrGKrwWGTevP8RGmN6+sSZoiNNP2iU2FAJuRvDwOYcv3gkzrc0DV0POOSRRGx/wAL7SRMnS8ClK22gt6GPQ3jzD/DmY1qX/xn/wBJj0lEyOvp39Dlyr7BgY6GgwojoIimEeOMIIxgJhTCQoEAIMqhipsGUmkQJ2kEJLMSXbBn3kiJydFIlX2h04hCVylEgqlrYt4dZiySc7uYzgZtKVSyQcARxKVO+wKxyiB26s7iWcCtQ3vVO+hEQtE2p5QSTUJZqtQN5j0EQd8rLV4O0kXUefMtXb9oryMWag94l272L04ghvQxB1qbf3i6lZhilYHqtREZeI48w0Hnn0/aAm7H94lNjIjKNOuUBV+3l+YKrb0/7wJS6RySHRc9lNLIs8xa1BSiUhKUhsS5OWEemWK2pmIQtJosAjj7x5Bo2W8xO+NQjtEbPKkJHiprEOwYrVRmq6cziDQxbE+MbYk1fg9FeOBit0Pp+VaANRQ1iH1XBI/MWgRHbF3o5Wq2OhIUiOAhhAJMOssnWLqol2YHxE0oOBDnaBnAppGN154V9o6UtkKWsfKglnxLlQ4qLbtbZHPmm4qkUirI9tna81MqzpCVFy5KmCRetSnLhyMMQADENc5pi5omJXqp1VDVKdU3Epd/ASPmvriGaX2bsxmpnTCVa2tqgpST/wDOpIvCRrvVj8oiFpK0Sp00GYAVoBKpaUl1kXCnzJKtU6ueUc1tlAGm9H97IUhLukgOb9YAKSQ9wOsBXNMZTQcvvFrQQxvOFae4HON7ZLMsS/8AM1dZRUpQSKB/p/3MKcMogytBS0Tu98Tq/wAsh6eKgO8HVLnKLyTCtGd0pJIc+12I8/I7IplILscdmw8r43mmLGyasXGWezz4xmpllB9+EWjibVmUiiWnnAaueRrjTOL2bY8YiL0e1IWWFjKRTLQfPhtgMyLedYWT+dkF7L6ME22JSoOAlSiNgBHqY5p42iiaIuhLKqYpKUh1K8Kcg96jsF/CNFp0JMlUspGtIIlMoMe7clM1Iw1qJevDWjVaH7PSrO/dpYm8kknc5w2RW9rezySjvwdVSKHJSSaJ31YGHeOSgTU05IxNgX3U+UpBZyOD37hHr0lbgHMCPKezlgM61y0XpRVWVL49SmWlEpGstSUpGJLDYKxul8J3oHUU3SJBEIBA7PakTBrIUFDMEEeUFAjt2ctUVtsmMFKNQkUGaiWSOJ/tSqK22aSVqs41iQwr8zA6xzA1kn+tok/DqmqCvpej7qrbEn5Rs4km+Ef5aDW8Sl/MQ7kClQ+FAb6xxShKbssmkSOyASmzUZKQZgIIdRAVeom4MxLCpLQCdZRLniYUF2KVMPlSpjUD+kHJ2wMTdGSu5lkJcgrdzVSjduDq1jTLC+CTZuqgmoJv2AEkAnFRJUo7xlE19GHZya1FQahvaAWtA1HyKTyWmA6GWTLUpWMyYwFwTrUbkYZpi1hMtjQqUlIzooKNNyTHa2uFslTuhunPljLTUxY6b04i6+lySDX+a4cHjNTtKqNwQP7jzVDQyxUUiigydTMQKYciOYiuXpSb/qEbtX7QBWlZ36tbYQDzpGfURXodQZMnBgYndgm+MV/xK/8ASXihOmH+ZLbRdyN3DlFj2TtwRbpSifCt5ZOHiFN3ia+ISyxk0M4umemWu2IlIKlmgDlq3dAbzGH0ppydagsy0tKRUk/KMq/Uqu6vGNT2tA+DnE4INOKfcCKm22GZ/CUpRVQloUd15bcGPCNmtuv4JiqKv2U/YmeZczvJgARPKpaV3MpJBbYC7cI2P8GC55mzTri6Wgh0oDAOH+otU7eMB0NYpE6wy0BDyigeE3vi5H1O9Yaez0xI1UWmdqCmq6aDIKIJpAhBxivFo0pW36A6OQE6QnJlUR3aTMAHhEx/Dscp940YEQdF6ITISyQz1NSSTmomqjtpuieBHRCNIjN2yOL4ZPNQ170359Z7Ifr1iHblqKkhBZTirOAGLv8A06xbMCBJ0jJFnMm90gBB11VCGFz/ADryfAPcGzANVpTvTKJJACQWSA5oCaC53FTUw+bakSklSlMMVKOGDm6MtpftxreGQgLv8a3amISKnfS+OVxit7LRi2aGZbkWWQgLUKJA2qUzqIGNSTlGG0z2jVOWSA4FEJvSAbyf1KOOFIgzgqYrWmqK1baAXUAwDwWVZ8hhn+Or4zcpePRRRSIahMX8yuX4hPhRiOdecWCZIFS3VM32RwRTBqHDnB4Bsg/DDodAQDuBkIttTffka7he1Ijrl5M/2YEcsYDiGyuXLbZvMBMsjDiIsFSHrvBr1h7QBcutfbiIi4jJmn0f2qRaRJlWtZQEEFRIdM0pbV1z9O3A7HjezqSSJQT8vgDgJuZPC7lHiqkDqn5ibozT8+zsELOr+lVU8sODQ8Mzj/r2TljT0eqdm9E/D2dMsnxfMqrgKN4GAAi0xjGaI7eS5gZToX+lwxwoo+hrvjQydKpVd7x1QywqkRlilss44RGE98YJLXFeSZLi0VU7SAS5JAbdGb0t2uBYSAVLSaKHyh9v1cMzFNa7auaSVEpRikeWscTDpdm2HL8bdvKONcpbOx8VoHa58yaxmq1r2S5CRS4DPB9+yOFmGQA47yWHkPxEkWa/NsAOVDd6sIVQYth5sPzFFFC2AlycbqdCuz1golYD0pT9vWCi+49deUNKr6YYvc45D2ENVAGd2b2uJ8hsx/MIQamrCp5418oeWLY/YVfe3vA0nc1eTxmYRcv78vOI82XXAZk8MhlEn8dX+cDnD7bOHLbCMKIS5VN+17vy8CVLvF+O3DfkKDOJJqRsOLYnPjDWYYV9qUpc4uiTHIsxDc64dcoYZb3etaxLAp5Nw9LoGqVmfLYa3cIRoJXrlbOvtE+waenSjfrDJRfkbxAih8zu5Hyrwga5V4PXV8TcQpm40T2rRMYOx/SpnpiFU1uqRopGkX+WseQKRXroxaaO7STJQII1xg5II4tXjDLJKI1ReyVZlMAM6vduL0pQV2bGgnxADtWm335X4ndHJQQ5IqDcaXXPs8PmWgik7eAZ3Fzsf5WGZeOpEGKZt7s2QyFcBQUO2OBY4vsFXyu6aOShgbwNzlnoSW2HGHOa4AX05m++8DjDAEUml3BiaXNe/wC+EMUuj413A3B+eEKQaBqk1LYi4X514QPu3DBt9+OPWEZsJzkPU3nbTVob9o8oXvK3mhyuubhdHKWRdv5ktT/rTIQ1EsipBuo4NXN/52QLNQVZOxtxw2/bbAlBmO4UfMb8CeUNIOKbtnFhkKCBgMzNQgY4N+YVsINW4vuN9PJxlDVzGOD7zjdU4w9YNKYCnFw9f90CCONAbjg+HARNhOe8tngNtXbMdGFFQNnRuzpCtk26uFRcNghpl89h3Ndeb4ARikk1zzD7AWy6aBrl3/ncw28IMoOSQHZ7qMHzNYRW4i/0wesKEAoYNsP3bDygRQ/49miUJZuF1MPPLA9CAqHGvV24wGkY/9k="/>
          <p:cNvSpPr>
            <a:spLocks noChangeAspect="1" noChangeArrowheads="1"/>
          </p:cNvSpPr>
          <p:nvPr/>
        </p:nvSpPr>
        <p:spPr bwMode="auto">
          <a:xfrm>
            <a:off x="207433" y="-2575983"/>
            <a:ext cx="18034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8" name="AutoShape 10" descr="data:image/jpeg;base64,/9j/4AAQSkZJRgABAQAAAQABAAD/2wCEAAkGBhQSEBQUEhQVFRUWFxgVFxcYFRgaGBwXFxcVGBUXGBwYHCYeGhkkGhcYHy8gIycsLCwsGCAxNTAqNSYrLSkBCQoKDgwOGA8PGikkHRwpLSkpKSkpKSwpKSkpKSwpKSwsKSwsKSkpKSkpKSkpKSwsKSwpLCksKSkpKSwpLCwpLP/AABEIAKAAjgMBIgACEQEDEQH/xAAbAAABBQEBAAAAAAAAAAAAAAADAQIEBQYAB//EAD0QAAECAwQHBgUCBAcBAAAAAAECEQADIQQxQVEFEmFxgZHwBhMiobHBFDJC0eFS8RVygqIHI1Nic5KyM//EABkBAAMBAQEAAAAAAAAAAAAAAAECAwAEBf/EACMRAAICAgEEAwEBAAAAAAAAAAABAhEDMRIEFCFBEyJRYTL/2gAMAwEAAhEDEQA/APEHjnhsdDGHPHAwgEPEk5HkYBhNaO1oeizKOEIJBzHODYaYx44GCdwxwO4vBTZiL0Ft8CzURnhdaCqSP0+cd3NcBtjWagLxwVEpOjibiDxHvBTodXQ9INh4sghUc8TBotY+l474A/oIgWbiyIDDyuJKtG7YREgZF935g2biR9akc8STZHD+HmftA/g1YDzjWZxZo5vZlD0fKsMV2WF4A3VaNh3NatuDn0gqbPs5g+8VWEd5I/hkpXZMY+hb7xJldmgMKbhGrl2QZQX4YPcPOHXTifOlpGVT2fFaBsnEPT2eRs5RrESYd8Pv5w66dCvqTLJ7NpNG4N+IRPZhORHW+NaZAxA4iK/SGl7NIpNmISf0s6uQDjjB7dLYvcNmfX2WR+k5XQqeyssfT/b9oLP7fWYFky5ihmyE8gS8Fs/bmyEgHXl7VIpzS8D4ofofll+DEdnEijFuMKns+lN3pGjsloRNTrS1pWnNJBG6lxgpk7Ibt4+he4ZlzoYdNA1aBf6X3fu0asSoYuTsPlA7dDdwzKK0BS47np6+kC/gnTxr+62He0cqUOvtA7dG7gxs3QRIoBxCvaFl6CGQ/wCx941ZkDZzgYsx28QD6wvwDfOSVydvXCETZ4kQpju4nBzYxMmHhEKIV4ZIHJigQK2WtMpClrOqlIcnrHBoLGa7QvOm90H1EAFWRWQ4fYlPmqBJ8UaKtkG29q50xxLT3SGLEh1nC+5B3PvjLKswc4kl76n34l4tNJo1SwBDUL04e547IgKVld5QiV7LrxoizJEQ5lnG3yiwUeuURVM77W+0SnBDpjdH6Rm2dYXKUUqF+RGShiN8em9m+10u1DVI1JoDlL0OZQcRsvHnHlij1uvhsuYpCgpCilSS4IoQc4jGbxv+GlBSPdExxEU/ZXTnxVnSs/OPCtrtYNXcQQeMXBVHoRakrONpp0IUQ0y4IDHQaBYIojky8oeYUQtBtkaHGGwpghHAwrwwGFJjAOXNCQSbgCTwDmKCyrJBVi6lk5npx1Sz0xNazzf5FXX1DH1it1gEtg7hsRX88ohkdySKRXgy2kVvML5kvjX3YRBCqdbInW4eN8avFenLrGKrwWGTevP8RGmN6+sSZoiNNP2iU2FAJuRvDwOYcv3gkzrc0DV0POOSRRGx/wAL7SRMnS8ClK22gt6GPQ3jzD/DmY1qX/xn/wBJj0lEyOvp39Dlyr7BgY6GgwojoIimEeOMIIxgJhTCQoEAIMqhipsGUmkQJ2kEJLMSXbBn3kiJydFIlX2h04hCVylEgqlrYt4dZiySc7uYzgZtKVSyQcARxKVO+wKxyiB26s7iWcCtQ3vVO+hEQtE2p5QSTUJZqtQN5j0EQd8rLV4O0kXUefMtXb9oryMWag94l272L04ghvQxB1qbf3i6lZhilYHqtREZeI48w0Hnn0/aAm7H94lNjIjKNOuUBV+3l+YKrb0/7wJS6RySHRc9lNLIs8xa1BSiUhKUhsS5OWEemWK2pmIQtJosAjj7x5Bo2W8xO+NQjtEbPKkJHiprEOwYrVRmq6cziDQxbE+MbYk1fg9FeOBit0Pp+VaANRQ1iH1XBI/MWgRHbF3o5Wq2OhIUiOAhhAJMOssnWLqol2YHxE0oOBDnaBnAppGN154V9o6UtkKWsfKglnxLlQ4qLbtbZHPmm4qkUirI9tna81MqzpCVFy5KmCRetSnLhyMMQADENc5pi5omJXqp1VDVKdU3Epd/ASPmvriGaX2bsxmpnTCVa2tqgpST/wDOpIvCRrvVj8oiFpK0Sp00GYAVoBKpaUl1kXCnzJKtU6ueUc1tlAGm9H97IUhLukgOb9YAKSQ9wOsBXNMZTQcvvFrQQxvOFae4HON7ZLMsS/8AM1dZRUpQSKB/p/3MKcMogytBS0Tu98Tq/wAsh6eKgO8HVLnKLyTCtGd0pJIc+12I8/I7IplILscdmw8r43mmLGyasXGWezz4xmpllB9+EWjibVmUiiWnnAaueRrjTOL2bY8YiL0e1IWWFjKRTLQfPhtgMyLedYWT+dkF7L6ME22JSoOAlSiNgBHqY5p42iiaIuhLKqYpKUh1K8Kcg96jsF/CNFp0JMlUspGtIIlMoMe7clM1Iw1qJevDWjVaH7PSrO/dpYm8kknc5w2RW9rezySjvwdVSKHJSSaJ31YGHeOSgTU05IxNgX3U+UpBZyOD37hHr0lbgHMCPKezlgM61y0XpRVWVL49SmWlEpGstSUpGJLDYKxul8J3oHUU3SJBEIBA7PakTBrIUFDMEEeUFAjt2ctUVtsmMFKNQkUGaiWSOJ/tSqK22aSVqs41iQwr8zA6xzA1kn+tok/DqmqCvpej7qrbEn5Rs4km+Ef5aDW8Sl/MQ7kClQ+FAb6xxShKbssmkSOyASmzUZKQZgIIdRAVeom4MxLCpLQCdZRLniYUF2KVMPlSpjUD+kHJ2wMTdGSu5lkJcgrdzVSjduDq1jTLC+CTZuqgmoJv2AEkAnFRJUo7xlE19GHZya1FQahvaAWtA1HyKTyWmA6GWTLUpWMyYwFwTrUbkYZpi1hMtjQqUlIzooKNNyTHa2uFslTuhunPljLTUxY6b04i6+lySDX+a4cHjNTtKqNwQP7jzVDQyxUUiigydTMQKYciOYiuXpSb/qEbtX7QBWlZ36tbYQDzpGfURXodQZMnBgYndgm+MV/xK/8ASXihOmH+ZLbRdyN3DlFj2TtwRbpSifCt5ZOHiFN3ia+ISyxk0M4umemWu2IlIKlmgDlq3dAbzGH0ppydagsy0tKRUk/KMq/Uqu6vGNT2tA+DnE4INOKfcCKm22GZ/CUpRVQloUd15bcGPCNmtuv4JiqKv2U/YmeZczvJgARPKpaV3MpJBbYC7cI2P8GC55mzTri6Wgh0oDAOH+otU7eMB0NYpE6wy0BDyigeE3vi5H1O9Yaez0xI1UWmdqCmq6aDIKIJpAhBxivFo0pW36A6OQE6QnJlUR3aTMAHhEx/Dscp940YEQdF6ITISyQz1NSSTmomqjtpuieBHRCNIjN2yOL4ZPNQ170359Z7Ifr1iHblqKkhBZTirOAGLv8A06xbMCBJ0jJFnMm90gBB11VCGFz/ADryfAPcGzANVpTvTKJJACQWSA5oCaC53FTUw+bakSklSlMMVKOGDm6MtpftxreGQgLv8a3amISKnfS+OVxit7LRi2aGZbkWWQgLUKJA2qUzqIGNSTlGG0z2jVOWSA4FEJvSAbyf1KOOFIgzgqYrWmqK1baAXUAwDwWVZ8hhn+Or4zcpePRRRSIahMX8yuX4hPhRiOdecWCZIFS3VM32RwRTBqHDnB4Bsg/DDodAQDuBkIttTffka7he1Ijrl5M/2YEcsYDiGyuXLbZvMBMsjDiIsFSHrvBr1h7QBcutfbiIi4jJmn0f2qRaRJlWtZQEEFRIdM0pbV1z9O3A7HjezqSSJQT8vgDgJuZPC7lHiqkDqn5ibozT8+zsELOr+lVU8sODQ8Mzj/r2TljT0eqdm9E/D2dMsnxfMqrgKN4GAAi0xjGaI7eS5gZToX+lwxwoo+hrvjQydKpVd7x1QywqkRlilss44RGE98YJLXFeSZLi0VU7SAS5JAbdGb0t2uBYSAVLSaKHyh9v1cMzFNa7auaSVEpRikeWscTDpdm2HL8bdvKONcpbOx8VoHa58yaxmq1r2S5CRS4DPB9+yOFmGQA47yWHkPxEkWa/NsAOVDd6sIVQYth5sPzFFFC2AlycbqdCuz1golYD0pT9vWCi+49deUNKr6YYvc45D2ENVAGd2b2uJ8hsx/MIQamrCp5418oeWLY/YVfe3vA0nc1eTxmYRcv78vOI82XXAZk8MhlEn8dX+cDnD7bOHLbCMKIS5VN+17vy8CVLvF+O3DfkKDOJJqRsOLYnPjDWYYV9qUpc4uiTHIsxDc64dcoYZb3etaxLAp5Nw9LoGqVmfLYa3cIRoJXrlbOvtE+waenSjfrDJRfkbxAih8zu5Hyrwga5V4PXV8TcQpm40T2rRMYOx/SpnpiFU1uqRopGkX+WseQKRXroxaaO7STJQII1xg5II4tXjDLJKI1ReyVZlMAM6vduL0pQV2bGgnxADtWm335X4ndHJQQ5IqDcaXXPs8PmWgik7eAZ3Fzsf5WGZeOpEGKZt7s2QyFcBQUO2OBY4vsFXyu6aOShgbwNzlnoSW2HGHOa4AX05m++8DjDAEUml3BiaXNe/wC+EMUuj413A3B+eEKQaBqk1LYi4X514QPu3DBt9+OPWEZsJzkPU3nbTVob9o8oXvK3mhyuubhdHKWRdv5ktT/rTIQ1EsipBuo4NXN/52QLNQVZOxtxw2/bbAlBmO4UfMb8CeUNIOKbtnFhkKCBgMzNQgY4N+YVsINW4vuN9PJxlDVzGOD7zjdU4w9YNKYCnFw9f90CCONAbjg+HARNhOe8tngNtXbMdGFFQNnRuzpCtk26uFRcNghpl89h3Ndeb4ARikk1zzD7AWy6aBrl3/ncw28IMoOSQHZ7qMHzNYRW4i/0wesKEAoYNsP3bDygRQ/49miUJZuF1MPPLA9CAqHGvV24wGkY/9k="/>
          <p:cNvSpPr>
            <a:spLocks noChangeAspect="1" noChangeArrowheads="1"/>
          </p:cNvSpPr>
          <p:nvPr/>
        </p:nvSpPr>
        <p:spPr bwMode="auto">
          <a:xfrm>
            <a:off x="207433" y="-2575983"/>
            <a:ext cx="18034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369" name="Picture 12" descr="http://1.bp.blogspot.com/_h6Cq_M5pBcc/SixooUBB_UI/AAAAAAAAAAs/FO4CkZzq2_I/s200/conci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0" y="-30288"/>
            <a:ext cx="5412855" cy="60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http://t1.gstatic.com/images?q=tbn:ANd9GcSjFl3DniQ0oYr3xfykZS2-fsvWd8pWJ5wPs5mHBFO_GCeW-cA&amp;t=1&amp;usg=__DGOX4AUhzw-Lsy4DmG8fAInZVa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0" y="6736067"/>
            <a:ext cx="5578743" cy="233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703E6-A9EF-41B9-8F48-7DE23DC058D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7454280" y="624136"/>
            <a:ext cx="8064896" cy="6959550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Alguien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debe ser mayor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nuestros semejantes,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llamados también a ser responsables como nosotros. 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de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responsabilidad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humanas conducen a la existencia de un Dios garante del bien y del mal, Creador, legislador y remunerador.</a:t>
            </a:r>
            <a:endParaRPr lang="es-AR" sz="4800" dirty="0" smtClean="0"/>
          </a:p>
        </p:txBody>
      </p:sp>
      <p:pic>
        <p:nvPicPr>
          <p:cNvPr id="16391" name="Picture 8" descr="http://laresponsabilidad.blogdiario.com/img/M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480121"/>
            <a:ext cx="6510793" cy="42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://www.libroslaceiba.com/pics/content/63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5088632"/>
            <a:ext cx="6457841" cy="15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http://t3.gstatic.com/images?q=tbn:ANd9GcQqOK8mij7soXtdQifi1gL_aDnjItsWV82iiTQ6JE_TNcaS5f8&amp;t=1&amp;usg=__DuUg4XDYguU_Zkfrzbm6vQeB-e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6934604"/>
            <a:ext cx="1919817" cy="22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http://t1.gstatic.com/images?q=tbn:ANd9GcSzLvDNhpQtXPT86eB0Ap8NvzDcEZHBeXyH7KxOvf1b50iAQUk&amp;t=1&amp;usg=__MSBiu-i5TqyngXXs2MFvp35vuxs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48" y="6860521"/>
            <a:ext cx="1799167" cy="23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http://ficus.pntic.mec.es/~cprf0002/nos_hace/libre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60" y="6890155"/>
            <a:ext cx="2400300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6E585-AC0D-4056-9BB6-1F771C7419A8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469504" y="408112"/>
            <a:ext cx="8661945" cy="844761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presencia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injusticia </a:t>
            </a:r>
            <a:b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mundo,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“vías”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hacia Dios. 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persona percibe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mal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injusticia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privaciones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reclaman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bien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justicia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que se aspira.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8" descr="http://t0.gstatic.com/images?q=tbn:ANd9GcRnJggxQFfw1J2xw6U1YNSC90n9DJFLTQiQejQIK21wOB9ny8s&amp;t=1&amp;usg=__0iSrUWPJFbbQ7V1iF3vHe4BeeZ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96" y="3672467"/>
            <a:ext cx="7009639" cy="56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http://t0.gstatic.com/images?q=tbn:ANd9GcQ1PoCX7D3oTZVMHp0TiYG2qqVCw1GhtwOfBClBPHqgQ1ns2Jo&amp;t=1&amp;usg=__aI7pobU-nmIpk70F1oAenKg3jL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96" y="552128"/>
            <a:ext cx="3193214" cy="29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http://bambino.blogia.com/upload/injustici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7" y="552128"/>
            <a:ext cx="3527928" cy="29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840-157F-442D-9198-A5D1B9E8B6D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512" y="-96839"/>
            <a:ext cx="14306549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 smtClean="0">
                <a:solidFill>
                  <a:srgbClr val="FFFF00"/>
                </a:solidFill>
              </a:rPr>
              <a:t>Introducción al curso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41512" y="2664461"/>
            <a:ext cx="8753644" cy="8040795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MX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 </a:t>
            </a: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cristiana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camino, para conocer y amar a una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PERSONA.</a:t>
            </a:r>
            <a:b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persona que ¡VIVE!: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Jesucristo.</a:t>
            </a:r>
            <a:endParaRPr lang="es-MX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85000"/>
              </a:lnSpc>
              <a:defRPr/>
            </a:pPr>
            <a:endParaRPr lang="es-MX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MX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cristiana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también es un informativo, que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quiere ayudarte a crecer en el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amor a Nuestro Señor, Jesús.</a:t>
            </a:r>
            <a:endParaRPr lang="es-MX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s-MX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8C572-DC87-4728-9968-90D6D4A9594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60" y="561317"/>
            <a:ext cx="6920629" cy="84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5582072" y="745472"/>
            <a:ext cx="10945216" cy="8447616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ser humano existe un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deseo natural de verdad,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bien y de felicidad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manifestaciones de nuestra aspiración natural de ver a Dios. 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tal pretensión quedase frustrada, la criatura humana quedaría convertida en un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 existencialmente contradictorio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 que estas aspiraciones constituyen el núcleo más profundo de la vida espiritual y de la dignidad de la persona. </a:t>
            </a:r>
          </a:p>
        </p:txBody>
      </p:sp>
      <p:pic>
        <p:nvPicPr>
          <p:cNvPr id="18439" name="Picture 8" descr="http://t1.gstatic.com/images?q=tbn:ANd9GcRIllk8kCFlG7i1IvT8vND571ry6E1X5RFOdArtTqlExI1zGHA&amp;t=1&amp;h=204&amp;w=136&amp;usg=__xG2iVOAgzIHFfmG96KywcSLSvh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1" y="476252"/>
            <a:ext cx="4763141" cy="504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http://2.bp.blogspot.com/_tZse6Xga6zA/TEQfkNgbqYI/AAAAAAAAAHc/mLFcoOFgX98/s1600/sonrisa+perfecta+dientes+blancos+blanqueante+sentirse+bien+reirse+felicidad++clinica+dental+autoestima+autoayuda+sonreir+risa+pasarlo+bien+divertirse+dientes+sanos+dent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5" y="5689458"/>
            <a:ext cx="4751293" cy="36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C317-BF61-4A52-A1D8-0F9966ED318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469504" y="-190633"/>
            <a:ext cx="9464867" cy="844761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Sagrada Escritura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contiene enseñanzas explícitas sobre la existencia de una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ley moral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inscrita por Dios en el corazón del hombre (cfr. </a:t>
            </a:r>
            <a:r>
              <a:rPr lang="es-E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15,11-20; </a:t>
            </a:r>
            <a:r>
              <a:rPr lang="es-E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19; </a:t>
            </a:r>
            <a:r>
              <a:rPr lang="es-E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2,12-16). 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“ley moral natural”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accesible a los hombres de toda época y cultura.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su reconocimiento -como en el caso de la existencia de Dios-, puede quedar en oscuridad por el pecado. </a:t>
            </a:r>
            <a:endParaRPr lang="es-AR" sz="4800" dirty="0" smtClean="0"/>
          </a:p>
        </p:txBody>
      </p:sp>
      <p:pic>
        <p:nvPicPr>
          <p:cNvPr id="19464" name="Picture 4" descr="http://t0.gstatic.com/images?q=tbn:ANd9GcR4vGscF-MLtLPOF9dZaHKiGrIuI27swByQeZe9mOcgDLKfGHE&amp;t=1&amp;usg=__JVSlU__w42QZYT94A4prwiDpPV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22382"/>
          <a:stretch>
            <a:fillRect/>
          </a:stretch>
        </p:blipFill>
        <p:spPr bwMode="auto">
          <a:xfrm>
            <a:off x="10621435" y="216682"/>
            <a:ext cx="6049433" cy="38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http://t1.gstatic.com/images?q=tbn:ANd9GcQNR_JNzaNKxODmxmpryr4GayJ8ZmbSIRQ4hJ3DXP7Rit0c-aA&amp;t=1&amp;usg=__58el24vzx2jhT800uRo3gMsaVQ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650" y="6208713"/>
            <a:ext cx="382693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http://t0.gstatic.com/images?q=tbn:ANd9GcTGlCZQN-YKJhRNsPpn01rERZx8sXSxED1xuCmdkGZLMXC3ucY&amp;t=1&amp;h=180&amp;w=155&amp;usg=__MTeWVvOogflA96kyKYsC0yNwIv4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34" y="6208713"/>
            <a:ext cx="1968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FA14-8D06-471E-92CF-D81DCE42014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15" name="Picture 2" descr="http://www.idcsevilla.org/Estudios/leymor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87" y="3504456"/>
            <a:ext cx="6544733" cy="228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6688138" y="445867"/>
            <a:ext cx="10347854" cy="8447616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e</a:t>
            </a:r>
            <a:r>
              <a:rPr lang="es-E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Magisterio de la Iglesia </a:t>
            </a:r>
            <a:b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subrayado repetidamente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la existencia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conciencia humana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libertad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vías hacia Dios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dirty="0" smtClean="0"/>
          </a:p>
        </p:txBody>
      </p:sp>
      <p:sp>
        <p:nvSpPr>
          <p:cNvPr id="7" name="8 Título"/>
          <p:cNvSpPr>
            <a:spLocks noGrp="1"/>
          </p:cNvSpPr>
          <p:nvPr>
            <p:ph type="title"/>
          </p:nvPr>
        </p:nvSpPr>
        <p:spPr>
          <a:xfrm>
            <a:off x="622739" y="4296544"/>
            <a:ext cx="14306549" cy="21336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4. La negación de Dios: </a:t>
            </a:r>
            <a:br>
              <a:rPr lang="es-ES" sz="6667" b="1" i="1" cap="small" dirty="0">
                <a:solidFill>
                  <a:srgbClr val="FFFF00"/>
                </a:solidFill>
              </a:rPr>
            </a:br>
            <a:r>
              <a:rPr lang="es-ES" sz="6667" b="1" i="1" cap="small" dirty="0">
                <a:solidFill>
                  <a:srgbClr val="FFFF00"/>
                </a:solidFill>
              </a:rPr>
              <a:t>las causas del ateísmo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541512" y="6408051"/>
            <a:ext cx="11019189" cy="36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0688" tIns="85344" rIns="170688" bIns="85344"/>
          <a:lstStyle/>
          <a:p>
            <a:pPr marL="685800" indent="-685800" eaLnBrk="0" hangingPunct="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argumentaciones no causan necesariamente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Dios.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eaLnBrk="0" hangingPunct="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Sí nos aseguran que tal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razonable. </a:t>
            </a:r>
            <a:endParaRPr lang="es-AR" sz="4800" dirty="0">
              <a:latin typeface="+mn-lt"/>
              <a:cs typeface="+mn-cs"/>
            </a:endParaRPr>
          </a:p>
        </p:txBody>
      </p:sp>
      <p:pic>
        <p:nvPicPr>
          <p:cNvPr id="20489" name="Picture 2" descr="http://t0.gstatic.com/images?q=tbn:ANd9GcTh3lG_WA1gM3VS5vEmRBstv5FB2Zkf_6nFLYWhEmpGR3wYkCs&amp;t=1&amp;usg=__7ovXj51B7z7JoNqViroy51B0U1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566426"/>
            <a:ext cx="5962651" cy="35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 descr="http://t0.gstatic.com/images?q=tbn:ANd9GcToMk6XZReawHUqRCJamzpc3814IFzW1KNR138t5l5StMSH6Ns&amp;t=1&amp;usg=__8W8izcXjdYDXMOD3a9lqSzqjRb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97" y="4572037"/>
            <a:ext cx="4583076" cy="45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8E67F-CC59-4E05-95B1-2DF5C59016D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5583768" y="671347"/>
            <a:ext cx="11159544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la respuesta libre del hombre a Dios que se revela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mismo es causa de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Él quien se revela y mueve con su gracia para que el hombre se adhiera a Él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5000"/>
              </a:lnSpc>
              <a:buClr>
                <a:srgbClr val="FFFF00"/>
              </a:buClr>
              <a:buNone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ateísmo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posee una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manifestación </a:t>
            </a:r>
            <a:r>
              <a:rPr lang="es-ES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teórica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pretende negar positivamente a Dios, por vía racional; y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práctica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que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niega a Dios con el propio comportamiento, viviendo como si no existiese. </a:t>
            </a:r>
            <a:endParaRPr lang="es-AR" sz="4800" dirty="0" smtClean="0"/>
          </a:p>
        </p:txBody>
      </p:sp>
      <p:pic>
        <p:nvPicPr>
          <p:cNvPr id="21511" name="Picture 2" descr="http://www.javierdelgado.net/img/libros/at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4" y="5922136"/>
            <a:ext cx="4363510" cy="31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http://dist-ch.com/images/Los_Fundamentos_De_La_Fe_Crist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572559"/>
            <a:ext cx="4507395" cy="259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http://www.librosmontesion.com/images/confesion-de-la-fe-cristi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4" y="3391878"/>
            <a:ext cx="4390623" cy="230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3F55-7400-42C6-AAEA-AF1ED8FCF1C8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41512" y="383315"/>
            <a:ext cx="9721080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Otros llegan a la negación de Dios considerando que la religión, específicamente el cristianismo, representa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obstáculo al progreso humano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es fruto de la ignorancia y la superstición.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 es la institución que </a:t>
            </a:r>
            <a: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ha contribuido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 progreso moral de la humanidad.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Madre de la civilización occidental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</p:txBody>
      </p:sp>
      <p:pic>
        <p:nvPicPr>
          <p:cNvPr id="22535" name="Picture 9" descr="http://t0.gstatic.com/images?q=tbn:ANd9GcQ81P3XQuBk4kTAhr-Eds1gYyi-SRpjpFqqcXQhYKchVuRDxmc&amp;t=1&amp;usg=__Cwh5mSCtKtdxrtuYd7n3O0MMtq8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664" y="4368552"/>
            <a:ext cx="5482527" cy="492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http://t1.gstatic.com/images?q=tbn:ANd9GcRwoEpr0yirZy-S-RdQ1Ox_jSgvgqcm1H3tuJUlNQFSJhML3uw&amp;t=1&amp;usg=__NKGZIU2JtRI6Z7znOFeF-qkwfi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11" y="480485"/>
            <a:ext cx="3117060" cy="33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http://t3.gstatic.com/images?q=tbn:ANd9GcRzKThwlfpRX98uSypOYy2rOOSwvXeURKKLHlyvev17VgQxLrE&amp;t=1&amp;usg=__yTFpS5wfulpeb8HVLMYJHuaCZe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62" y="514350"/>
            <a:ext cx="2312542" cy="33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132E1-C4C0-46D4-85D8-CADF9025F6B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726088" y="-120741"/>
            <a:ext cx="10873208" cy="844973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imposible enseñar historia, arte o pensamiento prescindiendo de la Iglesia.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fundó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primeros hospitales,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asilos y </a:t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orfanatos de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historia.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primeras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escuelas de Europa nacieron a la sombra de los conventos de religiosos,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universidades más célebres han sido fundadas por Papas. </a:t>
            </a:r>
          </a:p>
          <a:p>
            <a:pPr marL="640064" indent="-640064">
              <a:lnSpc>
                <a:spcPct val="85000"/>
              </a:lnSpc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2" descr="http://t1.gstatic.com/images?q=tbn:ANd9GcT9TtWRCcpm_vQcA5evyWHKrLaCJDSe2uhBc-NgyH1kaE5-Tpc&amp;t=1&amp;usg=__m0xgA3jwjEmeCgRdTujFhmTbuZ8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7"/>
          <a:stretch/>
        </p:blipFill>
        <p:spPr bwMode="auto">
          <a:xfrm>
            <a:off x="675218" y="480120"/>
            <a:ext cx="4906854" cy="8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C9D1A-09AF-4364-8B47-4A6B158CF939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469504" y="527331"/>
            <a:ext cx="10513168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Otra causa del ateísmo, puede ser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 ejemplo de los creyentes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cuanto que, con el descuido de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educación religiosa, o con la exposición inadecuada de la doctrina,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incluso con los defectos de su vida religiosa, moral y social, han velado más bien que revelado el genuino rostro de Dios y de la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religión. 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ha señalado siempre que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testimonio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cristianos es el principal factor para la evangelización.</a:t>
            </a: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267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AR" dirty="0" smtClean="0"/>
          </a:p>
        </p:txBody>
      </p:sp>
      <p:pic>
        <p:nvPicPr>
          <p:cNvPr id="24583" name="Picture 2" descr="http://t3.gstatic.com/images?q=tbn:ANd9GcRulT3afTT1QgsZghuGwKkIZAQHemXJ0PtFFXXQ7CiM7Cl5gWI&amp;t=1&amp;usg=__2e8xsW1KT280yx_OOwpvk7NuGNg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4393"/>
          <a:stretch>
            <a:fillRect/>
          </a:stretch>
        </p:blipFill>
        <p:spPr bwMode="auto">
          <a:xfrm>
            <a:off x="11169775" y="497008"/>
            <a:ext cx="5285505" cy="86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218E-87CB-41DB-8615-F233A096D61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512" y="-311968"/>
            <a:ext cx="16273808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5. El agnosticismo y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>la </a:t>
            </a:r>
            <a:r>
              <a:rPr lang="es-ES" sz="6667" b="1" i="1" cap="small" dirty="0">
                <a:solidFill>
                  <a:srgbClr val="FFFF00"/>
                </a:solidFill>
              </a:rPr>
              <a:t>indiferencia religiosa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25607" name="9 Marcador de contenido"/>
          <p:cNvSpPr>
            <a:spLocks noGrp="1"/>
          </p:cNvSpPr>
          <p:nvPr>
            <p:ph idx="1"/>
          </p:nvPr>
        </p:nvSpPr>
        <p:spPr>
          <a:xfrm>
            <a:off x="541512" y="1821632"/>
            <a:ext cx="9361040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agnosticismo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difundido especialmente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intelectuales,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sostiene que </a:t>
            </a:r>
            <a:br>
              <a:rPr lang="es-E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razón humana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puede concluir nada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Dios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existencia. </a:t>
            </a: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frecuencia se identifica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ateísmo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práctico. </a:t>
            </a:r>
            <a:endParaRPr lang="es-AR" sz="4800" dirty="0" smtClean="0"/>
          </a:p>
        </p:txBody>
      </p:sp>
      <p:pic>
        <p:nvPicPr>
          <p:cNvPr id="25608" name="Picture 9" descr="http://3.bp.blogspot.com/_Onf3OTr1X5Y/SoJinKluDKI/AAAAAAAAF1g/KDdq10k97hY/s400/por-que-creo-en-d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64" y="1653483"/>
            <a:ext cx="6616700" cy="496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http://i43.tinypic.com/10gmy6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80" y="7172326"/>
            <a:ext cx="6616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A9D71-235C-4BE9-81C2-4B549C75C127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5870104" y="599339"/>
            <a:ext cx="10585176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indiferencia religiosa </a:t>
            </a:r>
            <a:b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–también llamada “irreligiosidad”–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representa hoy la principal manifestación de incredulidad.</a:t>
            </a: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 reemplazado por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bienes materiales y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 continuas distracciones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no detenerse en los problemas existenciales más importantes: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sentido de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vida y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muerte,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valor moral de las propias acciones, etc. </a:t>
            </a:r>
            <a:endParaRPr lang="es-AR" sz="4800" dirty="0" smtClean="0"/>
          </a:p>
        </p:txBody>
      </p:sp>
      <p:sp>
        <p:nvSpPr>
          <p:cNvPr id="26631" name="AutoShape 2" descr="data:image/jpg;base64,/9j/4AAQSkZJRgABAQAAAQABAAD/2wCEAAkGBhQSERMUEhQVFBUUEhQXGBcYFhUWFhYXFRQVFRQUFxYXGycfHBkkGhUUHy8gIycpLCwsFR4xNTAqNTIsLCkBCQoKDgwOGA8PGjUlHyQxNTA1NSwuLzMpNC0vLCkqLDAsLSk1LC01NSouKy4sNDUwLCktKSwtLCwpLC81KSwvLP/AABEIAKAAXAMBIgACEQEDEQH/xAAbAAACAwEBAQAAAAAAAAAAAAAEBQIDBgEAB//EADoQAAIBAgQFAwMBBQYHAAAAAAECAwARBBIhMQUTQVFhBiJxMoGhFCMzkbHRBySywfDxFkJSYnJ1g//EABsBAAEFAQEAAAAAAAAAAAAAAAECAwQFBgAH/8QAMREAAQQBAgMFBwQDAAAAAAAAAQACAxEhBDEFEkFhcZGh0RMyUrHB4fFRYoHwFCIj/9oADAMBAAIRAxEAPwD6Lh8ASPdpYUM4C3CdTqTvUzin3U7VQ7k3LHU9hUVsMpIlJSS5oFBI8fCQ9z1qmNypuDajscunU60olLKfFbiEc7KKg7FEgljc79TXnxHRdP8AOqRMOlStTnKElWYeG51sR5omSdVIAFye1Ly9tjrarOH4y3T3XpLmHcLqC0K6aC1yL27Vbh8Jn+DuPNURjUsOo/NcgcxZ2zXuD7fJ61m5ZJI7MgwU+NrC5JlR/cwBB1ts3b4oeeZSbi9TwWEB6ZixufFMBwxRpb81SP1biKaliMkWhTxCNNmPxbeoYfHKxygAeaSMKiNK2jNFG1vKEzzFOOJY8KbDWkk0hkNzpXZmvVd7VLjYGDCSV5ITfxV9ew0ZNXyYcgbfNLLggl+Jj61SF60VK9Ct/tTg2ScojCzS3/Z5iacws7qeZGVcDQgb+PmhOA4hlkAuALa9z2rXwTZxtYdSd79KzfGNYIv+ZYDY3UuCMP3KXxTKiqSChIIN9hpvQAxGfXO3bp0rvGTYkM2g80ohxmW4AuL32qJo+FxyQiR+5RdMQeUKwrSyPiobEyQZfoQNmvvcrpa3/d+KastZiCVV4lPmYL+wTcga3TvV/NIWcldTXkVHTqSZVIDMoJ6FgCfsTRSw+KxfqbJLJMI4ldo4lZpS9go0tkANidR3vWiwOIIwKMDdhh7jyQht/IUiPVF8jm1gIJkuNUEqGXMOlxcDuRvUZeICwJYWJtoRr8d6xXCMBCYBMTeYiXXNqWKuMtvg371RFMDBgFBFxO19Rce4bimhqzQLmjIvftA+qCcYj1OMszMmkc3LAB1PnWmmEkViCWU9hca1jMfGDDiid1xen30P4pjyUixWGVbKuR7XOl2zE6mui1cgNOyMebiP73dqC0aYtU9wK3zW3v8AYea0WF4gLBmdI7kgF2UDTcaka18thgzYZd/dxALmG4uBqD310rS8d4BDG8OCghM8vKlkDTS5FjViWY+2129pP9elXr9Y2RotidjBu1uoOExls7nmX1HUeLWo11yaLGtt+lZr+zLFqOGxlrkiSUDroHNhWjmRnOYLofNUUuolcf8AZ3gp7QzlBHVZxqT430pBPIXkViTa9nI2FhoKcPXYl3rePja8U8X3quSPF+k8KbEobqgUe46gCwJ7kd6JhgCIqLeygAa30Hmip96ExOIVFLOQqjcnalxxRx24ABBLoPTsKScxVs2ulzlF9DYfeqo/TMCsGVSCGDD3HQjYfHiu8P4zzZpgGUxIqspHnck0VheJxSkiN1YruB/PXpTUbdK+qA3Nbb9a8EFS3BYisi2JErZm1O/cdqsT0rAyRxZC2ViV9xv7rFgSOhsKox2OZcRAgtlkz3010AtanXAeNQGcKJULi4C31JG4F9L0mY6cNdzAYx07HUPFd1ROC9GwrGI7EBZhN9R+sbW8DtRnG/TEGLdXnTMU0BDFbi98ptuL3/jTOMg3131r1YSWUyPLtlOa0AIXhfCosNGI4QVQFjZiWN2NzqaIAb/qqRF69yb0ynAEkKXqwiwqgmpRyX0NekKvQ0jXrO+sv3cWb6Oemf8A8bGtJKSPvQuJwyyKVdQyncGhNGZY3MHVArF4kp/feRbJy47ZdrZhmtV/p+EGeJuZD+7K5UBDWC/8wy2v5PbrWmi4dGl8iKtxY2G4HQ1Th+ExRtmSNVPcD+XaoTNA8Pa8kY7/AIiceKCH4tGFxmD/APr+AKzuGxHMmwsgESXxaAIgs4HMW5dtyD571spI1YoxUEpfK3UX3tV3BuCQNMt4Y8xuwNtc62KkdtdaTrNHI4OcDi78h6LgnUMmp+TRwlF9OtLsNh2JtY3vamkUZUWO9YmT3ipkdqRFcINdFeJFNJ66WM4tK0WNSMyMo5TsYspIa2f3ZvFtvFDYb1Zh3dVVzdtrqRr0Bv1NFeoEL8UhU7jAz69TbnEE1koI1GGwLWF/1epsLkZ+/wBvxWxi1zzZbX65v9o+qryKTf1L6nREeONyJgV1A0GuoudL2qGJ4mY3lYyk5cMrCPKbBmCANm63Y7eaQ4zEokeLjYHmtiCRpuua+/TqfvTRv32J/wDXr/hSj/kPe4m/nj39874QU+DcbywtLPKXuwW2XVWtcqtt9CDR/wDxBCY+bmOXNl2Nwd7EUkxiEYXAPcoq58zqLlSSMrW6/SaGxaJyZCkhlzTxlmK5bsQxOl/NKZrJYm8orAvO+13vfYgtJJ6hhCB8xKliosCSSu9h21GvmiML6phiCTXOVmyqbHQjcEdKQ8diEU0DKTCgDDMiA5WJJJt3II/hQZRMkQRzIpxouWULckLfS+1PS6yYPcx1Y+2d7rP3XL6dgfWWHnhknVuW0Vs5Nxp00pdxD1nBiMJO8M7wyRmO78tiQGe2i9b7eKwmPw9/1wQfTJCbDsMxP9aY8W49DNgpEjWzBIgTlAsocWT7a1SanS85LsAjzokGvBOskLRS2OO9bYfDlY5XfPkRiQhIsyghj872pgxD2dGzKwDAjYgi4NfNeP8AGmkaSNpDGghjCoFH7UhFtmO9v6VruBcbK4WBQo0iUfOm9R4OFvmcWjcfhKMptaKHEZZM2UE2tqATbqAasnwkE4yqoRxqosAL9/FSkg0070PjzkjaTUiNWY2tchFLG3nSkQax8JwiWFJsRwqxN0F9iSoN/vQ3Ltf2jsdBt2+Ks4f/AGgQPFKx5gWJA5By3JZwixjXckjx5pdxHjyzwYoCOSCWOHPkYWOUkAMpFiNx/GtDBxaN1hwopkt7Uwzi2XKLbWsLfwrnLS1sqgdrC1/i1ZzCTrzYMzPm/ShjqOXYKSWbW996nh/VCO6qI5AHfKrECx/P4qybqYjXNg7fL1SU/mRWFiAR2IBH5qmPDroLCw2FhYfFIsLxOOJZ3Jka07CzWPuv9Ka/T81fB6iQpIWVozGAWU/VY6C33P5FKGqiNWQD+ev8Lk6/TC5ItrVLYVV0CrrvoNfxQeD9SAq5MMqlEDgW1cFgoy99xU+H8fWZ2Ro3jdRmyuNx/oii3UwuIAO+y5EtEDqQDYW1A27fFSArmap6VLpBbJ11A+9Q4xgycHORqf08wsBck8trWpimEu21h330omNLAgbdK8wVr7O18un4JLJwGIKjZkYMUsQxAdr+3fY3t4pOGheLEGKPF8w4ZgzzOWBOZLIBa5O536bdvr+MQhNdgNvNYziUxzW1FWvDtKdU8i6AUWdvJQWKGFZpYhYi+BK3sQASjAAnpQuHncHCRPGycuU6nTNr0BHmtgwvSnB+nUjdXzu5T6QxuF+NK0j9C8OHszuc91t9FFSabCPy5mCscmML2sdVF9QOo1q3OJnxExjcxGNUsNGOq3K76i161N6nENadPDh8WO7rmvnt1QWRwLzrFiBAZTGEXKWBDA5hmyjXXLm2q/gKf3nMBLlMP1SA3LaX1PS962O1VT23pLOH8rmnm931O36LlRao5am+uu1cq2C5b9Ma2y9Nv6Uwje4B2vvSzhMinpc1ZjMaVJvoANq8wiifK8MZurUPDRzFc4mfafdv+R4rLcZlVzdLDQDXc0ViuLk3C/H2pLiZNbVseF8Pdp7c/cqBNKJHKoio15jXqvgUyvVOJ7VWa6g69qJQRg1qnEGrVNBudTemxuuXMxqOeos1czE7US5da0sGMKgFSwOm3e9XcXxRHtJzMbXP+VVYQ8tWIIII69KzuLxpZib3ud6y3CtGGu9o5SHONUjDL5G9VoFZtTYUCJa9za0oymCmcsSrsb/zoWWwI8iqBJ1qTzdxShhBSHiroQRvVSuD4qfMoF6NK0yWoSaa9dka+1DysFpPOF1KTEjfSoNiraDpQkmIPWh2npsuRpf/2Q=="/>
          <p:cNvSpPr>
            <a:spLocks noChangeAspect="1" noChangeArrowheads="1"/>
          </p:cNvSpPr>
          <p:nvPr/>
        </p:nvSpPr>
        <p:spPr bwMode="auto">
          <a:xfrm>
            <a:off x="207433" y="-2575983"/>
            <a:ext cx="11684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2" name="Picture 4" descr="http://es.catholic.net/catholic_db/imagenes_db/tema_controvertido/indiferenc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08805"/>
            <a:ext cx="5092222" cy="88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2FB53-6480-4747-A7F4-E92E122EAC6A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397496" y="455323"/>
            <a:ext cx="9289032" cy="8449733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Pero, siempre suceden acontecimientos trascendentes (enamorarse,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padre o madre,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muertes prematuras,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dolores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alegrías, etc.),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hacen que el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indiferentismo religioso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resulte sostenible a lo largo de toda la vida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Dios no se puede evitar el interrogarse, al menos alguna vez.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necesario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ayudar al indiferente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abrirse con seriedad a la búsqueda de Dios.</a:t>
            </a:r>
            <a:endParaRPr lang="es-AR" sz="4800" dirty="0" smtClean="0"/>
          </a:p>
        </p:txBody>
      </p:sp>
      <p:pic>
        <p:nvPicPr>
          <p:cNvPr id="27655" name="Picture 2" descr="http://www.aciprensa.com/imagespp/ppbusateo13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52" y="552128"/>
            <a:ext cx="6659033" cy="52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http://www.adn.es/clipping/ADNIMA20090109_2408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02" y="6024736"/>
            <a:ext cx="2988082" cy="35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E9C62-18BF-46C5-96B4-7E87DE6CD370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41512" y="480120"/>
            <a:ext cx="8856984" cy="893058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Nuestro informativo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será una catequesis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fundada en el Catecismo de la Iglesia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Católica…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“Resúmenes </a:t>
            </a:r>
            <a:r>
              <a:rPr lang="es-MX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fe cristiana</a:t>
            </a:r>
            <a:r>
              <a:rPr lang="es-MX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bibliografía de nuestro curso- son textos preparados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profesores de la Pontificia Universidad de la Santa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Cruz (donde yo estudié, en Roma).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Estudiaremos los </a:t>
            </a: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grandes </a:t>
            </a:r>
            <a:b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temas del Catecismo: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8C572-DC87-4728-9968-90D6D4A9594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56" y="264095"/>
            <a:ext cx="6004720" cy="91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685528" y="649817"/>
            <a:ext cx="15697744" cy="21336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6. El pluralismo religioso: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>hay </a:t>
            </a:r>
            <a:r>
              <a:rPr lang="es-ES" sz="6667" b="1" i="1" cap="small" dirty="0">
                <a:solidFill>
                  <a:srgbClr val="FFFF00"/>
                </a:solidFill>
              </a:rPr>
              <a:t>un único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/>
            </a:r>
            <a:br>
              <a:rPr lang="es-ES" sz="6667" b="1" i="1" cap="small" dirty="0" smtClean="0">
                <a:solidFill>
                  <a:srgbClr val="FFFF00"/>
                </a:solidFill>
              </a:rPr>
            </a:br>
            <a:r>
              <a:rPr lang="es-ES" sz="6667" b="1" i="1" cap="small" dirty="0" smtClean="0">
                <a:solidFill>
                  <a:srgbClr val="FFFF00"/>
                </a:solidFill>
              </a:rPr>
              <a:t>y </a:t>
            </a:r>
            <a:r>
              <a:rPr lang="es-ES" sz="6667" b="1" i="1" cap="small" dirty="0">
                <a:solidFill>
                  <a:srgbClr val="FFFF00"/>
                </a:solidFill>
              </a:rPr>
              <a:t>verdadero Dios, </a:t>
            </a:r>
            <a:r>
              <a:rPr lang="es-ES" sz="6667" b="1" i="1" cap="small" dirty="0" smtClean="0">
                <a:solidFill>
                  <a:srgbClr val="FFFF00"/>
                </a:solidFill>
              </a:rPr>
              <a:t>que </a:t>
            </a:r>
            <a:r>
              <a:rPr lang="es-ES" sz="6667" b="1" i="1" cap="small" dirty="0">
                <a:solidFill>
                  <a:srgbClr val="FFFF00"/>
                </a:solidFill>
              </a:rPr>
              <a:t>se ha revelado en Jesucristo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28679" name="9 Marcador de contenido"/>
          <p:cNvSpPr>
            <a:spLocks noGrp="1"/>
          </p:cNvSpPr>
          <p:nvPr>
            <p:ph idx="1"/>
          </p:nvPr>
        </p:nvSpPr>
        <p:spPr>
          <a:xfrm>
            <a:off x="685528" y="3360440"/>
            <a:ext cx="9310997" cy="681566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religiones de la tierra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manifiestan la búsqueda sincera de Dios y respetan la dignidad trascendente del hombre deben ser respetadas.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 considera que en ellas está presente una chispa, casi una participación de la Verdad divina. </a:t>
            </a:r>
            <a:endParaRPr lang="es-AR" sz="4800" dirty="0" smtClean="0">
              <a:solidFill>
                <a:srgbClr val="FFFF00"/>
              </a:solidFill>
            </a:endParaRPr>
          </a:p>
        </p:txBody>
      </p:sp>
      <p:pic>
        <p:nvPicPr>
          <p:cNvPr id="28680" name="Picture 9" descr="http://external.ak.fbcdn.net/safe_image.php?d=f5f575c9c954b363bc4bac3d82429d9d&amp;url=http%3A%2F%2F4.bp.blogspot.com%2F_fbOPcrAR5j0%2FSfhuqzdWEmI%2FAAAAAAAAJOE%2F0Gnz4dD8Hr0%2Fs400%2FAsis%2B1986%2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23" y="2495092"/>
            <a:ext cx="6178551" cy="35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http://t3.gstatic.com/images?q=tbn:ANd9GcQ5pchKp1OQtPSNN0Mz1Z928_CjZLceRQMHywUCvniR2Khat0o&amp;t=1&amp;usg=__YGsIFQcjEiBKjAv5BElR_KfSm8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072" y="6442605"/>
            <a:ext cx="2870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http://t0.gstatic.com/images?q=tbn:ANd9GcT9zbgNCcDQLxvdb877jnl3KKBU873jjtghsuEseHgdjzseoso&amp;t=1&amp;usg=__pOvF_iZ1ZPNDBmOQufX6Xv-JIzg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4"/>
          <a:stretch>
            <a:fillRect/>
          </a:stretch>
        </p:blipFill>
        <p:spPr bwMode="auto">
          <a:xfrm>
            <a:off x="10100623" y="6368579"/>
            <a:ext cx="3028949" cy="278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AE74-55C3-4799-B51D-8BC88E3C834E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518176" y="529447"/>
            <a:ext cx="10153128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diálogo inter-religioso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opone a la misión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evangelización.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Respetando la libertad de cada uno,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finalidad del diálogo ha de ser siempre el anuncio de Cristo.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semillas de verdad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las religiones no cristianas provienen de la Única Verdad que es Cristo. </a:t>
            </a: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Esas religiones tienen el derecho de recibir la revelación y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MX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conducidas a la madurez </a:t>
            </a:r>
            <a:r>
              <a:rPr lang="es-MX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mediante… 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AutoShape 10" descr="data:image/jpeg;base64,/9j/4AAQSkZJRgABAQAAAQABAAD/2wCEAAkGBhMRERUUExQVFRUWGB0YGBcXGBgaGBkYHhwXHB4aHBoXHiYfHBwjHBwYHy8gIycpLCwsFyAxNTAqNSYrLCkBCQoKDgwOGg8PGikkHx8tLCwpLCkpKSwsKSwqLCksKSwpLCkpLCkpLCksKSwsLCksKSwpLCwsLCksLCwsLCwpLP/AABEIAJAAwAMBIgACEQEDEQH/xAAcAAACAwEBAQEAAAAAAAAAAAAFBgMEBwIBCAD/xABAEAACAQIEAwYDBQYFAwUAAAABAhEAAwQSITEFQVEGEyJhcYEykaEHI0KxwRRSYnLR8DOCouHxJJKyFRY0Y4P/xAAZAQADAQEBAAAAAAAAAAAAAAABAgMABAX/xAAjEQACAgICAgIDAQAAAAAAAAAAAQIRAyESMUFREyIEMmFx/9oADAMBAAIRAxEAPwAPbUDTQVZyabUv4u02aTMdR1qY3LncafFXG0eipP0WOMWgAGGhBoVx8TZJq/bsMUOadudVOJrNlh5U0dHPm27K+AM21PlXtw61V4Lc+6HlU10605zk9tq5vGpeF4N71xLVtczuYUfWSTsAJJPQVpvBfsrsIA2Lud8xj7tSUtgnz0a56+EeVFJszMk7yNyB6mPzqjirn9zX0OOzmGsiEs21B6W7f55ZNVcT2Uwlz/Ew9h/VFGvqgDfJhT8JegWj54zUxdluxuI4lcyWFAURnuNORPXmW6KPpTh2u+zsG1/0dm0GXdAvjbUnwXGaZ5ZGkEbEbHSvs/4SuE4fYtgQxQO+kEuwkz5g6e0VoK2LJ0A+BfYlgbIHf58Q/PMcqT5IkaepNHG+zbhkf/Ds/I/1o82IqJ8TXQoEXJibxL7HOHXAciPZJESjmBOmzSK0DB4VbVtUUQqKFUdFUAD6ChqYiSPUfnRQvSyjQ8HrZ2TXJeobl4Cq5xYoqDYsstFwvXhaqn7UK8OKo8GJzbKHHeyuFxY++sqW5OvhuD0ddfnND+GWcVgPD3jYvD8g5/6i2PIkxcUdCQenSjTYqobt6RRcCkZvoNW7gIBGx1FAe3yqeHYkMwWbZgn97SB8xQjj5vHDXVw95rNzKWVlIAkSYM8jqJG1YdxrtJj8Wqi/de4q6gE6Seem55VBuiu30HsUgZelX+yPZ6/jHYBgLafE+/sB1j5TQNMTnEGtN+yu2Fw12Od0n6LUccVKWzryZHGNomfsHh1WGLt7x+VLvFuxWHylVLqD5z+daDxC5FKHFcYNapkiktHMpyl2xCHZA2gVtvmH8Wh+lUb/AAu4p1U+vL501tfk13b1IHUx130qI9DdwLgWFwVkEAd5kGe4YLsTqRPJdIAHSqXHO0doQFbYiBpyy/pJq3iuHoLTHMxYKN+cbfSsx4vcYNvpqPUaa/lWc6LRxRHGxx+6RntllDEnLus6cmkfKKIp2oZPjUNAGqnKSecK5j/UKT+CW7r29DCyBm3yxyE8/wAqKWuHTmOpiPf4TTrLJCPFEcMHxS3fWVmdirjKw8iDRO3xQWkY3DCKCZPL++lKmCssoQ7rMEdR0nff86LC7ntsp1BU5SYMxrBHXaD59a0cjuybgugVxPtvimP3FlEXk95jJ8wi7e59qDP2z4gvxHDP5ZXH1k1Xu8as3jmRwy76UvcV7QoGhVZjsOVB5ptnQsWNLY9cL+0N86Jdw7BmYBShzoWJ0B5gExrGlGMfaxDSbmLv5tyLTd2i8yFCCYHmSdKSeyOJF2/akZWVs0HXYE03cfxbhGOgEbA/ESeZOw5+1b5JPsCxxj+on8S7Q4m0+VMXiB/M4uD5ODX7CfaLjbfxd1fXnobbfNZH+mlXieJm60GRJ12FeMSEEc6KzSXQksUZdo0vh32o2H0uh7B6uJT/AL0kf9wFNGG4utxQyMGU7MpBU+hGn1rEeHzMT5joR0jpRnDWRb+8sM9hzubfwn+ZD4WHqKt87ZF4EujXRiJrw3aReFduAhC4nKq6AX0nuiT++vxWj56r6U5LdBEyIInqCDqCDzBGuntQ52JxopdpMaLeGvMTHgIHq3hH1NZU95BpIo39p3GyxTDIdFbPdIPMfCvqJLH2oLhMArZWOsVDI7Z14U0gRibTLtNOf2Zdp/2dbtu4GOaGQcy0RH0BoNxg2rQBYxPKp+B420GFwGcusdPaqxjKLItxkhu4v2kxsmMPaA6G5Jj2WKT+IdsbgJF2xH8rTRvFdo7DkkGRu3lSBxPiwuXCVGk0k5NleEUhnwPHrNzZoPRtDRzh91FuK1wwq6zy209uftWbPhww2/rVjg3EL63Et2nzZnVArcmLADU9CaRbQtUzUOO8ftJbZTdaSAeQ8J2iTBkA67aUiX7nfOSrAry1Bj5VB2wXM0qxdRNsOxBd/EzFzAjUswHoOtV1tPiWR7WQOVVMqgJkyLEFVnwwJzNvrzpKtHQ5U6GfhPFu6td0wyxJB6yZ+cz9KYsPeJQEEeISD5bgf30pL4faZo7yG8xt4TyP986Yu+8I1iNqXkNwsOjEqi5SRJJkz+X00q7hWBX1E6EeY5c+fyrPuKXVUg3CSWPgMeAczIPXX5Ub7LFxfuopLWhbUkHWLjRCg+QJM0ydiSx0rAWE4E9t7zMQFzG2AOfnH970CxXB7iNm13IJ6idCKbuOcQYEwshWiANTpr9aA3McWKyMpBiDoDW32FcaoJcAxVuxcF66RABBzcyRFWO1vaxDaC6wTPh36geQ/OKgZVZRoDyggHWhPaWxbXDhsoUvePdrO1tVWTA08Tkx0g1kGSoXrvESSMqAActT9aI2MVmjlA+tc8MwLX7DosZrTd4ogSQ0BpkyVGUbbE1COGXUKM+mbYTrHWOlF0Ri2GMNZBKsN1P06Gr18stsnN8Jy+hjTbluCa64dZKQevX9av4y4Sp0H4T5aHX6fnWT0VcLYtYRWUkI6m5lLAk5vEJJQg7afnRbhPbF8GLiATba3ntW9YS6cug/dQySV5FdImhPD+HPeud80aNCroGIEwWjTQczrUPHiA8L1A9uev8Ae1GL2JlpRR4WN6SxliZLHck7mr2Dx/iFsDYUC4XdPfKDtTBc4hbQkxqOcUQw9izxW491zcbbl5VY7IW8+NtqToZkddDUHFFNrT8LajyqpwzGG1et3B+Fgfaa6WcMR/43wRcKl54/xTlUHXqSaUsLhAykaSDMzTF2qxz3h4STHinkJpTwt0g6865pL0dloIW7Uc5q52fNqzezuJ8D5NYC3SpCMT5H6xVZTpUb3YpOh9BDjqZFCOGtstsMishGdp1MkRljaKq8FxJt94FgG4ndt1gkHQ+1HOI4hr2DsXGu25A7oo6kmVAUsSNBIjz1petSWBAAk9fDA6SBWfQzexo4YPCPrRO6JFDuGLKgVdL/AJ0hdA3F8MGIEy3wDKFYBSuYnxSDBkn6+dOPA0WzaYyNFNx25E5ZP+UKqqPKhCW5ARFksYCqBLHoB59eW5pp4fw7ubItsVa63+IV+FefdrO4A0J56mBoA0COdpKhJx2EF62zKMxMMAWIEEAzpQO1h1QHOophxXZu73jXcIAbBJHd5iGgfiRY1ToAZAGgIilHjmIfNlYRl3qmmiHyNeC1huKKAVJ+H61H24w7LdRR4lt2rY02DMouH6sR7Uv2UlsqiSaK8Qts9sZmO0E8zkXwgxS2k6NFvbZ72Y44MP3vhGdlGQxsfFPzB+lRtjXZ87kmhluxqQCCRy50WwkXVA5isxouw5h8bIHpVy5cZkfLuUIHrFAcpWSNh+dE8LdIAH99KUotlzBWchAZYaPLQe3OuOJ8MFwNG5UgdAxiJ8tq9tX8zTvByiNZPMCN9dNOlHMP2czW2uYgEWxH3QgFh/GZgCfw/PpWX8Gyca2JP/oDKEvhTlJKkwQMwiYnf/Y9KgxquFMAR51p9+y2Iw4tjKts6KNIX90+oYQY5GsnxvEXAZXQqykqwO4YGCDTxdkIutMpcVcEheUaeVBzppU735INcdzmMddtNa6m7OMbOzXHrb2Ws3ZzD4SN2HSqV+wuYxoB1rrs7wY2L1q7iRkTMIDb6nUkdIn503doeE4W5dZ7TZEIBHQ6bjyqGSoq2dEJN6E1rmnSvyrpPyqy+AQNozNHM7fKi3DezN294iMqee59K5XJz0inXZP2bxKdxdRkVmzh1kSfhCnL5iBPqK4s8P7wu7gLmPhERseQ+WtMmG7MsggKBHOi+C7Ahoe+/dIssQIkqBJJLSEEc96qoNIMcqXaFXhkICp3HOuyS1xUtqbjsCQixMc2YnREHN209dqMX+y+kpcaMxQh0h0YfhJDHyM5diDHKvcDZSykRJYgso/ERtnZvE5HQ6DkBS1T2VebX1CPBcCLKaMGc/FdE5QP3LU65erkAmeWgqrxHjFsHu58A+ON3/8ArHkd2PIbnUihHGe0Fz4VOXkAu+uwJ3/4NC8NYy7mSdzWb1RCm9sZ8Dx4h5MBeSjWBy9+pj5Vz2n7H2eIpnRu6vaEONUf+dRzj8Y1HMGheC4dcvHwKT1OwHqdqY8DhWw9ss7AhAxIE7CTvRTaM1ZmeNwaYFblppF7uiIEHKWI3bmco3H71R4mwy4LLIz5kd9dQjDwr57qxO1R9r8UbmKu3GHxww8lIEfQUf4hwjKthCRN3Cop6ghdJ89QPaikkdFVoE3LatayKEDCyjDSGR1EsOsmCZ55qrrg0tLauWy0OuVgdYfUiPIj60axmCXD4q1IEXLStl5DVlgeUCqVrCfd3LYlmtt4VGpOWdhzJWixVUlZXs7QeZH01P5UbwXCLt+TahQNO8bRF8/4iByHuRQ3s9Zt3rma82VeSayecT1P9aYOK8WP7MLeXISdNgMoOZRofAdBIYa8vJCbk1pFnhmIsYOBbtvdI0N1tJIEkKD8MjX0HOu7mPe8zFRo7CMugMADOoYQd4DRBymglvHotvK95XgS0EsTMFQImANBqeVQYXjRzM/xgyQTooadB1IA2GmtK7FGrD4nuo8Iec24JgtBDAzLcyeQzRyELPargz+K/asm4jD723MupH4wPiZY0OkiJ514ONmPCJMb/ER5A7DTptRzs7gGujvXLADbUg/PfSmx6YJdGadl+zFzGPppbX4mP5CtS7PdibFgyiyx3ZuQ/SpOz3Chh7Fu0o2ALeZOpn3pgP3dtmOkKWY9BXqKKitnGZR9oOHbv2RTm1+Qj/miJwRxRti0QVRAjNsBAoanDnxTtdckKzE+Zk7fkKfODcCFu2ttJA3c15yl8rcTqf0RS4J2WtKxZvEF3J5nypstYPMyiIA8RA+giucBaDtoItW/9Ro9gsNClj8R1+f6x9K6lGMUQttnXD+FhSGbVjqOg/38694mwzonI+N/NQQFX1e5lHmFbzq3hTJBobg7/fXswMIpNw+YGZLQ9Dlu3f8At/eqT2OgZxy7cW8y2l7y6xUuAiwwIOVZ8o0ZjPiOsaV7/wC2LeZ+8kkahATEEnQkRJ0nTTWNau8Oup+03gWXvSc+TmFAgH5GN+tRcaxBty+bKxIRCdYbmwA1OUZmgbwN6Rpdsa/CBWE4VbbEiEQWkt3AigCM+ZUa4epaHQTsLbRuaKt2bw0/4Sz7/lU9i0tpAwEFgIB3VQIRT5qu/wDEzdashxbtm4+lFRQGyjjstpAigAnQKBH5Uvdq37vC3xzFsz7xpRfgZOIvPeb4EEL0n/alrt25OFuvrDj9QBSvoeH7GcPhnv2JbWSxUgaBpgofb8xRTtXxNO/stbcMEtqjR1An5ax7UJ4BxELNlv8ADukak6LdGiv6bA+xr3iOEhCxEOhyup38m84+ooHVegjx/HNcOFbci0bc9YYsPo1T4C+yYkPEkG3cHnEfqtC3fvBZHNZHziixuAfeH8KH6H9TQYsdAnF9onFxo+7MtmyQCxLs2siNCxEgDShy3HunM5JzGC25+vt8qp4q6WdmP4iWq5w+74fKazRKTLyYYLJ1aRsf1+leBHYS0geQOWOUDpOk1CgkkE6NqTyA5f0q3+0unhUv4o1XZlAkgdBMfOkAjvCWixEqIjkI2jQj61onCTFkL0FAOF4IMguXOZ26Abk0QwOPK2WVRL5iq/19BTxVCSY4YHAqAWNDe1rxhwk5e9Izdcn9/nRtU0VOup9KVuM4gXscV3W0Ijz/ALiun8vJwxtolijykc8N4NnyckUzA8tqLYp8x7m3/mI/Kpbl3u7SgfG2wqfhuDFsa6sdSan+Nj4w/r7DklbLliwtq3EeFRmbz6D3NWrLHuVZt3lj7n+kVS4wYVLY+JmDMPyFFsXbhVXoAPlTydv/AAyVIiv3ymHdgcrRCnozeFT7Eg+1QcC4cyW3LaZ7mi75LagW0X2Ra54hb7w2LUkDP3z/AMluNCPNmA9vSve0WuHKC6bTMygOCAQWaJBO0Zs2nSk836CScOsrL3gqguYkAAmPPfcRVFALuIa4fgsZrVvobpjvbn+XS2D/AD1PjsT+z4de78TIuVJ0zXNFTTqbjKfnVXFqLFtbSmcgyz1P4m9WaWPrWZkSYEG5dCtsNV9By9ooX2u4tnYWk2ED1PIUSXF9zY7w/G8qv60F7N4I38SCdQnjPmeQ+evtSN+PYyXkPXcP+z4ZLK/Ewgn/AMjSP9oOIzWbqLtbFufr+untTxi72e+x/CnhH61nfaRi2GxDH8ZBHsx+gmKE34Hx92ZlcFNGOY3sLaxAMtl7u7zJZYEn2gyetLd4Uy9ib2dL+HnVlFxPUeFhr1GU+1ZlijhL4IUj8MfOdPaouLcQOQJsczZvSQQPn+VVb6my7IxgiRrVi/2fxVwC53RCsBBYhSRG4UnMR5xQSFvVAZrlX+GJKkRIjX3/ANqqY7g9y2pYwQN4O3qKu4QZbQIO2rDr5Uz6JMtYewWJOaQdNpkD6CmTs32fW/dlmyqgGg3yyNqBcLtkLBEbR59acuAnuUuXTyWB66n9BSJGbIOO4wW81q2ImB6KNh6mi2AwC4a2HunxRMHlI6cz5UJ4DgO9uG/d1UNIB/G+4/yjc1zxni4uXCSZjb+oHU/lTWKaO1/KLj/uiKVezWENxzcb8ZLH0ovxu7FkIDBuN9K64RYC29B/CK2d/Jmjj9bZofWDkWrSZ7jOfhXQVewm5dthqf0FVLrZQEHPf0qTiZKWEHN2zH05fTX3rsm+KIpWzzBA3cSCes0exhGpJAAEknYAbk0K4SsEN5UE+0DjJg2EPwgG5HMxKp6DRj6iuW+MbKpcnQYwGK70tdiFuWvuiRr3SM0knkSzZ4/dyztNBu0WIYi2ylpeYt7Brdtc1x3ndWGURyU9To1rgUW0tllVlRFWCJBygCh2L4UpdVjKtwwWyAkXFGgDE5oIDzoRoRpNaSdGTVnGHzOcMrKQUVsRcn8J8QtKY5yxP/5E6aUPuk3nCr1j+tFbt5rdq4zsHdyWJAyjWFVQJJgKOZk60Ow8WkNz8VweEdBzb32HkPOg/QSh2ixAZgi/Cggee8n1Jpi4Fhe5w+Y75Br5kEn8xS/hOHm5dBO29NHGTksBB+KBRiu5Gl4QKw+GZrTtOXwlmc7KCD4ifISfasS4h2xW9icRlB/Z3ti1aBjMqIZVj5k5mP8ANWs/aXxFcPwW4mfI9+EUfiaWEgeWQGT09a+dleDNNx0DlTCdy+AN6m4NiXtXFvgxkMgfvDYj0IJFVuE2A5a5cH3VrUg/jYzlT3Ik/wAINMHZ/hZxtx8Rfn9mtMM5271zqLS+ukxssdRQcaG52PGA4VhC1vGsjP3izZt3FjO8mLhWdbY8OWYzGTtE+cRS/efO6sxJCmN1O8a9ACTOkbxzkucRTE3kZtTkOVBoLYAMbCAFjSOaxR3D8LfEnuhLICgu5WykDTOJO5JGoBI0IqMnekN/WIGI4ejkhtiYHOANyQN96W+K8EuWyIhkJ0I5eR/rW2cawViyGsYa3btq8BniW8wCaEDs/bKtGZiFJA01MaCPM0eLTNyTEPCLABNNdiwDhULfCxZiOuoUD/TSJbxmcmBl1HgH4SdCBOsTRa5jGRQgJjp50RC/xbjZJXD2R4iNcv4U6DzY6k9KscP4LbtjvL7DTUDr6DnUPBcEVQtATOZe63xOf3VG+UdOdG8Hh1J0G3NtT8thRMG+JLmuAfujT1ojhUyqs8hJ9aAWeLB7hgz4tI/KjGPvwsczA+dJ+N9ss8jDkVRUSXh1rvruux/8Rv8A096m7V3fh+lVsJiDaOYGDtHIjz8qh4nxi1edEDqt07ISNT0U8z0G/ka68qfEnHsM8Gju1J5CT7b/AEodjsF3io8CWzM3mxYnX5Ae1EcBhHFgrGpU/UGo+GXQ1lAerL6HQ/rUHukOtbCdy/LoRtc29as46xbC2zdcILbZviCicrAzO4gk6UNtWmyKvNG0I/d8jQzj/B2vnAqAxRGdnYywVAUkFmM6iVEkmq3oWtkxtm9lB55ZG34QSPLpQvE4oI5zmW5+XkOkaCPKjN/E5SzKy5zMdATPzNKbYYZiXYn9T61KWh1sauGXVJEczXfGb+a8qDZRJ9aD8Lxn3igdY9uZ9hJq9g27y4zn8TE/5f8AijytULVGHfalxN7uOvKzSLT90g5Ki8gPMyfOfSlPBYN71xUQS7GB+pJ5Abk1pnb7gtq9inJlW/GVI8RGgJkbkbnnFDcPZtYa3FoASACZlm/mPTyECssiSDwtgscJzOmEtHPr8UQCzAZnPRQBv0FNfERbwqfsyE9zaGhA1Lx4nP8AM36dKtcA4UbWEu4th4nPdoeYXdm9zpPQUGbF5jJAcgypPKDGo/FB1kkb1Nt0Mkgn2ZhcqqxJFyWJ0yxzOpnXMPetDsN+yYb7pizXiq210+HM3i/zZj8hWfdn+C3LrkrmCW2tksI11zMW2ljqelP2Fud/jGuARbtLCj+LZR7CTWgvJpPwBr/Dn74y5bxRtv1jWueMcVZA1qwJYDxXJAVPfrRHE3ovhR0J9yIFZ7xbiLu7Ws3gVtQNiRpJ60/QnYOucIKZcQSAjvkJOxai+H4SSQ5Ut0jl7CgnE3z5UgMV1SZIXbUDbWmfsv2iC/8ATXlVMx8F0aAtHwnoOh86XyEIcPwqgbEDoaKW1UbQK8WD4SMrjTyPoa9Fg0wD/9k="/>
          <p:cNvSpPr>
            <a:spLocks noChangeAspect="1" noChangeArrowheads="1"/>
          </p:cNvSpPr>
          <p:nvPr/>
        </p:nvSpPr>
        <p:spPr bwMode="auto">
          <a:xfrm>
            <a:off x="207433" y="-2474383"/>
            <a:ext cx="24384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05B3-0805-4282-B2DD-983A93E31081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612" t="1545" r="28014" b="-1545"/>
          <a:stretch/>
        </p:blipFill>
        <p:spPr>
          <a:xfrm>
            <a:off x="685528" y="598440"/>
            <a:ext cx="5832648" cy="831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397496" y="457439"/>
            <a:ext cx="10050372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anuncio de Cristo,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camino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verdad y vida. 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“Para esto he nacido y para esto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venido al mundo; para dar testimonio de la verdad. </a:t>
            </a: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Todo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aquel que es de la verdad escucha mi voz” (</a:t>
            </a:r>
            <a:r>
              <a:rPr lang="es-E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Ioh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18,37).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Recordemos también que Dios no niega la salvación a aquellos que ignorando sin culpa el anuncio del Evangelio, viven según la ley moral natural, reconociendo su fundamento en el único y verdadero Dios.</a:t>
            </a:r>
            <a:endParaRPr lang="es-AR" sz="4800" dirty="0" smtClean="0">
              <a:solidFill>
                <a:srgbClr val="FFFF00"/>
              </a:solidFill>
            </a:endParaRPr>
          </a:p>
        </p:txBody>
      </p:sp>
      <p:pic>
        <p:nvPicPr>
          <p:cNvPr id="30728" name="Picture 4" descr="http://www.rezaconmigo.com/blog/wp-content/images/rGuia_5s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552128"/>
            <a:ext cx="576791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4A8EB-935F-47B0-B9FE-97A3AF48EFA4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743" y="6024736"/>
            <a:ext cx="5816822" cy="290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6374160" y="601455"/>
            <a:ext cx="10153128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primeros cristianos: rechazaron que se adorara a Cristo como uno más entre los dioses del </a:t>
            </a:r>
            <a:r>
              <a:rPr lang="es-E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Pantheon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romano.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Estaban convencidos de la existencia de un único y verdadero Dios.</a:t>
            </a:r>
          </a:p>
          <a:p>
            <a:pPr>
              <a:lnSpc>
                <a:spcPct val="85000"/>
              </a:lnSpc>
              <a:buClr>
                <a:srgbClr val="FFFF00"/>
              </a:buClr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empeñaron en mostrar que el Dios entrevisto por los filósofos como causa, razón y fundamento del mundo, era y es el mismo Dios de Jesucristo.</a:t>
            </a:r>
            <a:endParaRPr lang="es-AR" sz="4800" dirty="0" smtClean="0">
              <a:solidFill>
                <a:srgbClr val="FFFF00"/>
              </a:solidFill>
            </a:endParaRPr>
          </a:p>
        </p:txBody>
      </p:sp>
      <p:pic>
        <p:nvPicPr>
          <p:cNvPr id="31751" name="Picture 2" descr="http://img.youtube.com/vi/B4ngHE1g5Xc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20201"/>
          <a:stretch>
            <a:fillRect/>
          </a:stretch>
        </p:blipFill>
        <p:spPr bwMode="auto">
          <a:xfrm>
            <a:off x="615949" y="480120"/>
            <a:ext cx="5293281" cy="266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http://www.chasque.net/umbrales/rev180/pa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" y="3288432"/>
            <a:ext cx="5428980" cy="411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 descr="http://www.primeroscristianos.com/christ/images/uploads/in+hoc+signo+vin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7" y="7632700"/>
            <a:ext cx="1824565" cy="18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" descr="http://sp0.fotolog.com/photo/32/52/114/pepegonzalez_7/1270610796231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62" y="7547578"/>
            <a:ext cx="2578428" cy="19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2E0E8-D3FB-49C8-AA23-42C4FC43ED14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8 Título"/>
          <p:cNvSpPr>
            <a:spLocks noGrp="1"/>
          </p:cNvSpPr>
          <p:nvPr>
            <p:ph type="title"/>
          </p:nvPr>
        </p:nvSpPr>
        <p:spPr>
          <a:xfrm>
            <a:off x="541512" y="-167952"/>
            <a:ext cx="14306549" cy="2133600"/>
          </a:xfrm>
        </p:spPr>
        <p:txBody>
          <a:bodyPr/>
          <a:lstStyle/>
          <a:p>
            <a:pPr algn="l"/>
            <a:r>
              <a:rPr lang="es-ES" sz="6667" b="1" i="1" dirty="0">
                <a:solidFill>
                  <a:srgbClr val="FFFF00"/>
                </a:solidFill>
              </a:rPr>
              <a:t>Bibliografía básica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01552" y="1965648"/>
            <a:ext cx="14211300" cy="8449733"/>
          </a:xfrm>
        </p:spPr>
        <p:txBody>
          <a:bodyPr/>
          <a:lstStyle/>
          <a:p>
            <a:pPr marL="640064" indent="-640064">
              <a:lnSpc>
                <a:spcPct val="150000"/>
              </a:lnSpc>
              <a:defRPr/>
            </a:pP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 de la Iglesia Católica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27-49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150000"/>
              </a:lnSpc>
              <a:defRPr/>
            </a:pPr>
            <a:r>
              <a:rPr lang="en-US" sz="4267" cap="sm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Concilio</a:t>
            </a:r>
            <a:r>
              <a:rPr lang="en-US" sz="4267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cap="sm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Vaticano</a:t>
            </a:r>
            <a:r>
              <a:rPr lang="en-US" sz="4267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Const. </a:t>
            </a:r>
            <a:r>
              <a:rPr lang="en-U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Gaudium</a:t>
            </a:r>
            <a:r>
              <a:rPr lang="en-U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spes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4-22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150000"/>
              </a:lnSpc>
              <a:defRPr/>
            </a:pPr>
            <a:r>
              <a:rPr lang="es-ES" sz="4267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 Pablo II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Fides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ratio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14-IX-1998, 16-35.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150000"/>
              </a:lnSpc>
              <a:defRPr/>
            </a:pPr>
            <a:r>
              <a:rPr lang="es-ES" sz="4267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Benedicto XVI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</a:t>
            </a:r>
            <a:r>
              <a:rPr lang="es-ES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salvi</a:t>
            </a: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30-XI-2007, 4-12.</a:t>
            </a:r>
          </a:p>
          <a:p>
            <a:pPr marL="640064" indent="-640064" algn="ctr">
              <a:lnSpc>
                <a:spcPct val="150000"/>
              </a:lnSpc>
              <a:buNone/>
              <a:defRPr/>
            </a:pPr>
            <a:r>
              <a:rPr lang="es-ES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 algn="ctr">
              <a:lnSpc>
                <a:spcPct val="150000"/>
              </a:lnSpc>
              <a:buNone/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538F1-0C8D-4207-ACB9-1AD6470CF262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541512" y="120080"/>
            <a:ext cx="15913768" cy="8449733"/>
          </a:xfrm>
        </p:spPr>
        <p:txBody>
          <a:bodyPr/>
          <a:lstStyle/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  <a:defRPr/>
            </a:pP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lvl="0" indent="0" algn="ctr">
              <a:buNone/>
              <a:defRPr/>
            </a:pP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lvl="0" indent="0" algn="ctr">
              <a:buNone/>
              <a:defRPr/>
            </a:pP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lvl="0" indent="0" algn="ctr">
              <a:buNone/>
              <a:defRPr/>
            </a:pP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lvl="0" indent="0" algn="ctr">
              <a:buNone/>
              <a:defRPr/>
            </a:pPr>
            <a:r>
              <a:rPr lang="es-AR" sz="42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JMG</a:t>
            </a:r>
            <a:endParaRPr lang="es-ES" sz="4267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64" lvl="0" indent="-640064" algn="ctr">
              <a:lnSpc>
                <a:spcPct val="75000"/>
              </a:lnSpc>
              <a:buNone/>
              <a:defRPr/>
            </a:pPr>
            <a:r>
              <a:rPr lang="es-ES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75000"/>
              </a:lnSpc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juanmariagallardo@gmail.com</a:t>
            </a:r>
          </a:p>
          <a:p>
            <a:pPr algn="ctr">
              <a:lnSpc>
                <a:spcPct val="75000"/>
              </a:lnSpc>
              <a:buNone/>
            </a:pPr>
            <a:r>
              <a:rPr lang="es-ES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www.oracionesydevociones.info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CF6F-7162-40DA-8D98-C05E99B60290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41512" y="480120"/>
            <a:ext cx="8856984" cy="893058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Estudiaremos los </a:t>
            </a: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grandes </a:t>
            </a:r>
            <a:b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temas del Catecismo: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Credo (Teología dogmática).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Liturgia y los Sacramentos (Teología sacramentaria).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3.- 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Mandamientos (Teología moral).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4.- </a:t>
            </a:r>
            <a:r>
              <a:rPr lang="es-A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oración (Teología espiritual).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8C572-DC87-4728-9968-90D6D4A95949}" type="slidenum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545" r="18455"/>
          <a:stretch/>
        </p:blipFill>
        <p:spPr>
          <a:xfrm>
            <a:off x="10766648" y="264095"/>
            <a:ext cx="5904656" cy="92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9681" y="480120"/>
            <a:ext cx="15955599" cy="940858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6667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                LA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EXISTENCIA </a:t>
            </a: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DE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DIOS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Giuseppe </a:t>
            </a:r>
            <a:r>
              <a:rPr lang="es-E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Tanzella-Nitti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JMG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512" y="-96839"/>
            <a:ext cx="14306549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La dimensión religiosa del ser humano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41512" y="1848271"/>
            <a:ext cx="10657184" cy="8040795"/>
          </a:xfrm>
        </p:spPr>
        <p:txBody>
          <a:bodyPr/>
          <a:lstStyle/>
          <a:p>
            <a:pPr marL="640064" indent="-640064">
              <a:lnSpc>
                <a:spcPct val="85000"/>
              </a:lnSpc>
              <a:defRPr/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culturas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todos los pueblos nos llevan a Dios y a los temas centrales de la existencia humana: la vida y la muerte, el bien y el mal, el destino último y el sentido de todas las cosas. </a:t>
            </a:r>
            <a:endParaRPr lang="es-E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85000"/>
              </a:lnSpc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85000"/>
              </a:lnSpc>
              <a:defRPr/>
            </a:pPr>
            <a:r>
              <a:rPr lang="es-ES" sz="4800" b="1" cap="sm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Pablo II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5.10.1995: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corazón de cada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está constituido por su acercamiento al más grande de los misterios: el misterio de Dios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Picture 11" descr="http://losmarge.com.ar/wp-content/uploads/2008/09/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48" y="2036760"/>
            <a:ext cx="4352971" cy="43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http://www.santopadre.net/images/Juan_Pablo_II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48" y="6600799"/>
            <a:ext cx="4352972" cy="28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8C572-DC87-4728-9968-90D6D4A9594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888885" y="529448"/>
            <a:ext cx="9566395" cy="8447616"/>
          </a:xfrm>
        </p:spPr>
        <p:txBody>
          <a:bodyPr/>
          <a:lstStyle/>
          <a:p>
            <a:pPr marL="640064" indent="-640064">
              <a:lnSpc>
                <a:spcPct val="85000"/>
              </a:lnSpc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Así, la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 religiosa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se convierte en un derecho fundamental de las personas.</a:t>
            </a:r>
          </a:p>
          <a:p>
            <a:pPr marL="640064" indent="-640064">
              <a:lnSpc>
                <a:spcPct val="85000"/>
              </a:lnSpc>
              <a:defRPr/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64" indent="-640064">
              <a:lnSpc>
                <a:spcPct val="85000"/>
              </a:lnSpc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Y, la búsqueda de Dios, en el primero de los deberes.</a:t>
            </a:r>
          </a:p>
          <a:p>
            <a:pPr marL="640064" indent="-640064">
              <a:lnSpc>
                <a:spcPct val="85000"/>
              </a:lnSpc>
              <a:defRPr/>
            </a:pPr>
            <a:endParaRPr lang="es-AR" sz="4800" dirty="0"/>
          </a:p>
          <a:p>
            <a:pPr marL="640064" indent="-640064">
              <a:lnSpc>
                <a:spcPct val="85000"/>
              </a:lnSpc>
              <a:defRPr/>
            </a:pPr>
            <a:r>
              <a:rPr lang="es-ES" sz="4800" b="1" cap="sm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Concilio Vaticano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s-E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Decl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Dignitatis</a:t>
            </a:r>
            <a:r>
              <a:rPr lang="es-E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2. 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enseña que todos los hombres «por su misma naturaleza y por obligación moral están obligados a adherirse a la verdad, una vez conocida».</a:t>
            </a:r>
          </a:p>
        </p:txBody>
      </p:sp>
      <p:pic>
        <p:nvPicPr>
          <p:cNvPr id="5127" name="Picture 8" descr="http://t3.gstatic.com/images?q=tbn:ANd9GcTYEPEMVN627kB2Az03z7gXredudK0KocWTWCe8teXBI54RR74&amp;t=1&amp;usg=__y5zATKb4ye9xExD9bbFY-X3ID3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637416"/>
            <a:ext cx="5656005" cy="41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http://ecx.images-amazon.com/images/I/41ZnpYbBzk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6" y="5146600"/>
            <a:ext cx="3145462" cy="40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http://t3.gstatic.com/images?q=tbn:ANd9GcS71LlLKvuf9GY7vIUdJuuYQoJDVKSGaixqBveks-gK6MvoFaU&amp;t=1&amp;usg=__jg7iEIOJ24h6NH30fQYjKnth0z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58" y="5146600"/>
            <a:ext cx="2150533" cy="22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4" descr="data:image/jpeg;base64,/9j/4AAQSkZJRgABAQAAAQABAAD/2wCEAAkGBhMRERUTEhEVExUWFhYVFRcYGRYYGBgZGxgcGBgfFxogICYeGxwlGRYXHy8hLycqOC4xGB89QTA2QSYrLTUBCQoKDgwOGg8PGjAkHyQ1MiopNTYqLC0vLi4uLCsxKyw1NSwvLzQpLTQtLDU0KSs2Kiw0LSwtNTUwNDYwMC40LP/AABEIAKIAeAMBIgACEQEDEQH/xAAcAAACAwEBAQEAAAAAAAAAAAAABgQFBwMBAgj/xABDEAACAQIEBQIDBQQHBgcAAAABAhEAAwQSITEFBhNBUSJhBzKBI0JScaEUYoKRFTNyhLGy4RY0Q5LR8SUmNVNjwdL/xAAaAQACAwEBAAAAAAAAAAAAAAAABAIDBQYB/8QAMhEAAQMCAwUHBAIDAQAAAAAAAQACEQMhBDFBElFhgfAFEyJxkaHRFDKxweHxQmJyI//aAAwDAQACEQMRAD8A3GiiihCKKKKEIooooQikWbv7Zmg9bPHyp8uTb+zl1pxu8QQLKnOSxVQpBJYaEDtIgz4gzVMeDRfFzqr1y3VCScpEZcs7xGkx/DSWLpOqbGyTYibgW5q6k4NmdyYqKi2uIIVJY5IIVgxAKsdge2siPMiKlU6qUUUUUIRRRRQhFFFFCEUUUUIRRRUNuL2Rc6Zurm2ie8xE7BvbevCQM0L3i190su9oBnUSA22m86jtNJmK+JVu5h2VBF1lCqVMqS3pJUyGUjsDGpH50+kVmPF+AW8Liulh0dEyC6oliocsw9M7fKI2iN96Qx1R9FneNNsiPPUcUzQax/hOen7X3ypdv4dnIsqFVirkg6JErBkmNhuZgbxp7c/bf2wP00z9Msvyzmn/AAyj/WvLfCsVcYnpOVIOuoZj75tIn3r6HAcT1MvS0yzllM/iZz7VgGrVLQBTdAuM/a2e69iSnabWtmXDddec2Xr+JyEWVYMVVCAdt3MyDG4mdMx81NwPxHS1hwtwTdQZSxPpgQoZjJYnXUCZIaPNQbnCsVbZT0nAEEnUlTO65dP1r44TwK3isT0MQrsmRrrQSoLh0nMRE6sT3Ou8aU1h8RWdW2YLXO39aCYsqjSZEky0dW/tP/AcbcvWEuXFVS4zALMZTqu/tH/QbVYV827YUBVAAAAAGgAGgAHioo4vZ6nT6q5/E95iJ2ze2/tXRjwgAlZ+ZsplFFFSXiKKKKEIpFuc63reOuWrqlER4yZRLW+zKd2J0OhjfTSnqqLmzl84q2CjRcty1sE+hiRs48GN+35EgwftbPhzXoibqFx3nSwtm0Vu5RfbLmAJyKCBcJjYrIHnUfnUS9gg4AVQouQlu2Nc69yxmCvcnY/qVy3hRdtfaq5zSXQkAkjTNbbUdRdYbUEEjUEQ2/D/AIF0LJY3+tJItkSAluZiDqpJ1K9jp2k44c3HvgH7bHgR1Y24i0JuDQHn117KsTnx7H2bWgQtwpme5oMpKsGeCdCJDGdJnXeXiebUvBnto5Itoggar1fU5kbrC2tdJmqbiPCEuJd6gOQ4ly8aHL19YPYwTUVMCMJeuYe07RZZchcLm1WdwoB1djoD+lTxtepQp7W1aINriZuMl7RpsfaL+0K15W43ftqQbRyBrkliYEbeo7Db2281CN3GftguGxL9PNIUzmmIyxPy9o+tc7dy85cZXyySdfnYeYynXzFdOhiOrPTuxH9Z9rn8bzt9axjiy5oaGmBcageXEaX1TVOmGzJBOVxHwpvNXHL1xQotHJmSCpPqJ31HYbeP5VNw3NqWQr3EcHpuh09TdL1JqdgQ13v2qhuXb1s2wFeAZGsZGmf3idq8/YhjbyYa87AXeoWZQs6LmjUEDVQRIHfQ0zQxr3VvDZzt9/XKIvFhKqNARc2Ht8zrfRWp59e/6EtD1OqZkuaEMQoCvA1JMlgBAiNdpNjBBAQyBunKvaOmVTsVMxl312E67mqjBcFWyqKgOVcUoWdTAxAAk99BTD8QeDdbD5heFkggOTJDoT8sDVjOoHcyNJmtWtQNVoLjJF9Bz3eshLNeGuIbkUcC50w5tXQbpYWGy5yD61Ji2QTuTBHacpNV9rnS9dx1u1ZUujP6kyj029iznUqRvqYOnml65hOlaPRRgViBIlZ0zXG0HUOhZhAUADYavvKHLf7JaOZi125DXNfQrRsg2AEnXc/kABc1tVxaDYC/n1qOc6KBLRJCv6KKKdVKKVeM8ba6TbtMURSVZx8zMDBA8KCCD5I8b0783XMUsaKhIJRQQ5BEhWbNqe+gGaCJ3BhLw2EbpXDFxsxzE7H5oO8knU7naRvXL9p9r+Hu6BIO/wDXBaWGwt9p45L44bdRUe213P0tSYIyrGkHvEHzG1SuAcda03Ut+q2+rLtm+n3bgHbuPYVGwfA7zmcLqCy2b+oAVlQeqeylSPlErqsbGo2D4fbZlNp16LKBlM5myKBmAmVOb1bys95gZ9JrsCfqCbGI4yJMW6yKYcRWGxFx7K4fE5rN0DRX6zJI1YtdJH5bx9KmJzLZXHX0v2kFwQunqJhm6ZII0LIRrqBC6jaoOGcJbDN6gpyRHqMXw2naSJFSecbFnImPsgSxFu9dBI+zIK+pdiQ+UHuI9q6Bjqndl8zYOAjS/QSWy0u2Y4c7LhwvjuJGIuOLTFGCuVZjCp3ygaCAI2/+q5HH4z9t62Rf6ufmMZM0xG8ZNdvrVB/Sasc4bNbELqCZ3ACncLp71CHH06uSD4y+r5vM/nWb32IcBDHb+fMZ+yaZQALhqJm2Q5bk5cV49iTiLb9JhbXM4VWMMg2nsc0xt+XepV3miycbZSxaU3GlIMLGZlNyABqVUb6A+rUxFKP9Jqvrz5LcFTAYRsGkjUr/AKU08pWrPTPEL6jMpNuzcJJm2AFGRRpmLZgIEmacwlSrVqQ4Eamf1OuQyyS76bWs2jcZD0/Gu+69xGIy6bqlwM8DUFcRmJ99AB23qv49x1rr9S4cttPlG+X2A+9cI/kPapGIuZ0Z/lzsVI0zAtfza9pAgVT4/httWZr1xeiiEC2PmXOpElZ9RzeqPvxuIp2jTqOPjNrH4Hlv3+Soe5oyF1I4q6NbSyt02+rqDBIZY9WY7iZ+p30NNPCONGyVS6xe2xVVZj6lZiFUHypYgexPg6LGL4FetvmxRhQWs2PVILMh9cj7oAPzasYXQa193OEyqda4YtvmAUkCNMo8zIERqJgE99FLrTqKzz/a65g0gZWQEkW2BLACJRWDQI1J0IWQNdBRQhV3HuXXwTiNbZ9NtzsR+C576fWJEEVHtY53AAbL1DEQzHeJZhJG0EhddO+tati8Il1GS4oZWEEGs35n5bGDe2bQbIUyl29WZs7sVfbSGEDTbTUTXNY/s0MmqzLMjn+PwtGhiCYac1IwZKWx0WZQPWsHKWeIzONtgFCGQBoZMmoOE4QmbrEdP0qQug6bZfWQZOgJIUGYA1nSPMNxUDUzP3l1YnT2EloBhohgNYIr3gXLr4i862yy4ctmdjvmOsZSNTAkT5XMDoDjN+pxTjRBzuOAGg3ftNnu6YDz18qtTFMli7bBLFWLoTIzgtIOusTI+lWPAOP37Vx1IyPqHtOCssQBJHYiBr96NwDNO/FeT7F6wLKjIVDBHGpBb5sx3aTqZ333FZXxXC37V5lvi4b4Mh4d+oOxU91P6V1NTDVGUwaZG2ABP5HNZjajS4h2RKZ8dwJGUtZ+7lVTEG5cY/dGgWSSfaPemAfDvC9DKbKdbJ/XR6s8fNO+/wClKHBeNH0MretCGEn0E6BhHYRoWg7z2p7/ANuMJOTqjq5M/S1zf2dsub2n321qns2rTq7YNnaj4/HK9yrq7ajYLckqYHgSqA16dSytp6kug9x37H3+gNcuPcXxFx0gdW5oEtoCSrRBIGxJ1kwMs7wJrjxLjZBZywzuSxI0WZIUR3GXQNA/WqbCpiL19UsLdGImc0Oht+Sxj0qNJ8++1ONwoY0ibkznH9/zGSXNUuIMKXdxJa0lvNEvmZlkwqvJYbEiY/5hVhjODIWF4DqeknIYIuPl9BJkSCQMwBGYeNZc+D8m2bNg2nHUZgouOdCY2y91AOojvrvSbx3lt8Pft9Ql8OCWQgmSw11UDQwZIG+VoA1FOtbAVJMqdiwWtk3WZp9TgnMQ5GXMg2mCVyCAwMQDBFTexr2w0tm6egEMDE5ZRjqd4krK6jfWu2O4woGaTP3V1DDT31Bg6v8AdBgSTNffKXLv7a9x76np5MgdfTDB1bLb8ABSD+e8yakvFH5d5buY+4Wf02ho7DTQfct+N9T2nuTRWqYXCpaRUtqFVRCgbAUUIXWuWKwqXUKOoZWEEHYiutFCEgHkO6uKAVvsSrfaEjMozKcpHdtNDEdztBeMFgksoLdtcqjYf4kncknUmu9FLUcLSoklgievRWPqufAcUUUVVcZ410fQgDXCJE/Ko2zN7aGB3g7QSGVWk74jcCFkW72DsRde5lYJABGUmcg76QSI0JntGc4J8S2LuFbKG8AQyECANFMS35DfvThxnmAszZXJJ+e6YmPCdgPy/wBaQ8FxEnHNkRiGzIQJn0rJ99MhP0rNxVDYmtSHjWz2fiPA5jmgiOO8W8lqnw34OLy3L2LsTdS5lGeCBoDIQyQdYzEmQNK0Ssk4JzAQyy+VvuXR3HYXBsR/17b1o/BeNi96XAW4BJA2YbZk9tRI7SPIJrwPaLa//m+z/wA+XwksTRgl7R4fwrSuGMwSXkKXFzKdx/gQdwQdQa70VrJNZ+/w/uPi4dvsAq+sEB3GZjlgfK2urbeNTo94bDLbRURQqqIVRoAK60UIRRRRQhFJHPHxAfA4i1Yt20YuouFnLAEZiuURsfT82sSNDTvSpz5btMtrOgZlY3F0BIgZYBiQSzoNCO+8RUH7Wz4c1dRcxrwagkLx+ecyApZZCwEZ9T8oJhFMsQSQdQNN6rW5lxRJhj5ImwMv0ykhfzJqLw/hV3EuyWyFAgXbvYH8CDSQB90R5J1E3OJ+H65VFq8waSLjN3Q7hVAABHbTXvOlSExdVHgoljmy+qnMymZhmClQdvmSAAPBXXyKX+OcQKhwWOZ9XY7v/gAYAGmkCmniXJBSXwrtOv2bkGR4Df8A6mfIpVxeCt30COGVc2oGjoVM3UE7SoYgdiKqe120HNOWmh/ncpNIiCpHJHKjYp1xF1Yw6kMgP/FIOmn4AR9fymkng2KVOOi4TKnHXII1nqXXRSPaWBrceYeKLg8DdupAFu0enAETEWwBtElfpX5kt3CH0JBEAEbgjUEe81Cu6CPVa/ZlDvGvJ18Pqtc525UbBub9pScMxJYD/gk76fgM6eNvFHBMdnVIch01Rhuv85BMGIMiN60ThWPt4zCW7rBSl22CynVdR6wZ7AyPpWZ4TBJYQomZlzaA/O+YzaQx4UqWA3JrE7TpUqDm1m/cTYcd/lw1S2Hc90sOmaZb/OF9l9OVY3ZAIkfvXJWD4CmPxVxtczYoMJZj3APQIP0AViPyIqXw7kRrkPirhB0Itpl9I8FtQPELH9qvrD/DsFWF2+xYGLZWICgaZgQdZ1MRtoRrUfpu0qkPL455eluro7zDNtC72+ewqE3LLMVBnJvIUmCraqSQABrvvUbkX4gNxC49t7SoQpdcrEwAyqQwImfUIPeDoIqp4hwq9hripcIYNItXezfuP4kdjPsTBi/5BtWlW9kQKzMHY5QCQwiGO5IZXH/emsFjKxq/T4izh79dcSpTpNpF7RM5XyTZRRRW4s5FJfOP+8p3kWpH5PdI/XX6U6Umc6WGF9GnS4gVfAuW3LqCf3g5H8J8UIVjyRfU2GRdencILfjLAPmPv64+lMVLfJ2Nt9PpKAplmA2LSZM/vKTBHsPNMlCEVnHFrytiLjoMp66Bh4Kkpm23aI7072uYcKxZVxNlik5wLiErG+YA6Uica4gnUu3woRQeodIJYLFvN+9u5HbQUL2DMKv584qb9rBcOsau4tlh2/BaBiYGhc+AoPekPhHLyvxQ4Mklevfshjv6eoFYx7qGitJ+FXKrsx4hiJLMIsBt4iC59oGVfaT3FJ3Lg/8AMH9+xH+a7SjhJDjqfZb9FwY19Fh+1pJP+2vplyTP8P8AjRTC4vAX9LloXCqnsp9F0fwuZ9w+m1TuEXlXEW3cZvt3AHksQgbb7sx2qL8UuWblm5/SGGkaZb8dpGXOR+EqcreIB8kd+CY9OravFQ6k9QaSQSsPlH4ho4G5E1jdoE08TRLjABz9OuSrcG1GOqs/yzG52vyPNabRVe/MOFVlQ4myGeCim4gLTtlEyasK6RYhBCXOebyiwqMIz3FCt+AqC+b84Uj61Wcmf7y/bS7p/HbP+Ov1qy5zxlvpdJgHYlWjcqAZBH7xIyjzJ8Gq3kmyxv3G7W0Kt46lxw5AP7oQD+Iea5+udvtKmGmYF+Fj1zTrLYd06p2oooroEiis/wDizzB0EsWQoBuuXDnZemV0H559fafNaBUbH8MtX1y3rSXVBBAdQwkbHXvUHt22lu9W0XtY8OcJA0WT8M46t2NcjwGJ1KtGx/FPhhrHmrHi3Ebt+y1s3M/pYL9okAlYmYVye3qJ3NaNiOF2bi5XtIwgCCoOg2/lVNf5Ew7fKbqewfNP/OGP8q8psLW7JMrxzxtbTRCyTlM2FViygXrZOpGZgP8A4wfQhG2bU1947mhDdRTbVrSxcKOTFwAzBOsyRvrJ38U4c3/DVkK4rh5YXrcMyE5i5H3lzaZvK7Hx2Jy7z7gsQ1tMfh7VjEWSQrOgCKf3SRNo/un+dLOpzDSYA9Du/pa5cKrjiQNucxJlv8bjotItH0iBAgaREe0dqwXl0f8Aj/8AfsR/mu1vaXARIIIOxGorBeXv/Xv77iP812rq2bfNU9nfbW/5K3m9GUyMwgyImRG0d/yrCOF8y2yWy2xbsszMltWk2x8wg+BOh7HTbSt3uXlUFmYKBuSQAPzNZjzBzvg7LPa4bhrV6/fOVnS2CjEnTYfbGTMDSe/ao4imyo3ZqZKjCBztprWydDMAcTp6pO5pFm5k6ahr1wgkj0kg/wDuD5GJJ+YeKdMBxS9YtC2HKaLmJuWzmIXKTmIZgT3jwNRrPTlP4Xkhr+PZuvckhVIm3O5Yj0lz4ggD9GLD/DzDKZLXXHgsF/VFVv1rFPZuJa1raT4AnUzfyT2IxlIgUz4o10nhOiQuKcwLazMSXcAv3gHudfUT5Y9topo+E/Hevau2yolWFwsO/ULABh2IyaeRFOOG4PYtjKllFEEaKNjvPme9e8N4TZw65LFlLSkyQihQT50rTweCGGFjJOZ3rPqYhtRhBbfS+Sl0UUVoJNFFFFCEUUUUIRVDzHyRhMdretw+wuIctwfXZh7EGr6ivCAbFTY9zDtNMFZY/wALMbhpOC4gVH4SXtfzKkr+lZpwjEXrmKttbu5L1y76bjEj13CRJIUnUvEx3r9H8fsM+Fvoglms3VUDeShA/U1+YMFfcOuSQ4ZSsTOcMIj3DAfUUpWYGkQuh7OxDqzaneRMbhxztda4nwpxmJIOOx5YfhBe532BaB+lO3LvJmFwI+xt+uINxvVcP8XYewAHtV4KKZaxrbhYlXF1ao2XG24WHoEUUUVNLIooooQiiiihCKKKKEIooooQiiiihCKzXjfC7P8AT+G+xt+pOo3oXVwSQx01YEDXfQUUVFytpkgmNxWlUUUVJVIooooQiiiihCKKKKEL/9k="/>
          <p:cNvSpPr>
            <a:spLocks noChangeAspect="1" noChangeArrowheads="1"/>
          </p:cNvSpPr>
          <p:nvPr/>
        </p:nvSpPr>
        <p:spPr bwMode="auto">
          <a:xfrm>
            <a:off x="207433" y="-2584450"/>
            <a:ext cx="15240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31" name="Picture 16" descr="http://images2.wikia.nocookie.net/__cb20090428220610/religionwiki/images/thumb/8/81/Emblem_of_the_Papacy_SE.svg/150px-Emblem_of_the_Papacy_S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42" y="7503011"/>
            <a:ext cx="1550266" cy="20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9EE93-AE7A-44A3-98D5-8E020DCF080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65152" y="-114717"/>
            <a:ext cx="14306549" cy="21336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De las criaturas materiales a Dios</a:t>
            </a: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6151" name="9 Marcador de contenido"/>
          <p:cNvSpPr>
            <a:spLocks noGrp="1"/>
          </p:cNvSpPr>
          <p:nvPr>
            <p:ph idx="1"/>
          </p:nvPr>
        </p:nvSpPr>
        <p:spPr>
          <a:xfrm>
            <a:off x="565152" y="1967491"/>
            <a:ext cx="9696450" cy="84497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intelecto humano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conocer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existencia de Dios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mundo creado: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criaturas materiales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de la persona humana. </a:t>
            </a:r>
          </a:p>
          <a:p>
            <a:pPr>
              <a:lnSpc>
                <a:spcPct val="85000"/>
              </a:lnSpc>
            </a:pP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itinerario ha sido expuesto y recorrido por muchos filósofos y pensadores de diversas épocas y culturas.</a:t>
            </a:r>
            <a:endParaRPr lang="es-AR" sz="4800" dirty="0" smtClean="0"/>
          </a:p>
        </p:txBody>
      </p:sp>
      <p:pic>
        <p:nvPicPr>
          <p:cNvPr id="6152" name="Picture 9" descr="http://t0.gstatic.com/images?q=tbn:ANd9GcQW17pFKuf4aA8H8HCxgY8UrmQyy1azjqRdRknEDRE58nq1t1c&amp;t=1&amp;h=167&amp;w=223&amp;usg=__DsoXg5Z-ttbPb-ugXVRHFECu7o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59" y="1849110"/>
            <a:ext cx="3460749" cy="2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207433" y="-2747433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54" name="Picture 13" descr="http://3.bp.blogspot.com/_vuAr46C0gxk/SZ9CAPE5HTI/AAAAAAAANbU/erFF1oSMQh8/s400/intele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90" y="1745561"/>
            <a:ext cx="1968500" cy="2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http://t1.gstatic.com/images?q=tbn:ANd9GcTMcqQBtlf6NFkrGyt1D3Vv3GhQPd-uUU8k9RPv0khegLRTftQ&amp;t=1&amp;usg=__orYRxfuF3zXqNwGIHWCSvciTb9Q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59" y="4541570"/>
            <a:ext cx="595418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379D-295C-4336-BD9F-43C383DDD47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322310" y="529447"/>
            <a:ext cx="10204977" cy="8447617"/>
          </a:xfrm>
        </p:spPr>
        <p:txBody>
          <a:bodyPr/>
          <a:lstStyle/>
          <a:p>
            <a:pPr>
              <a:lnSpc>
                <a:spcPct val="85000"/>
              </a:lnSpc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pruebas de la existencia de Dios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son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“medibles o experimentales” </a:t>
            </a:r>
            <a:b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pues  </a:t>
            </a:r>
            <a:r>
              <a:rPr lang="es-ES" sz="4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no es objeto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A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las llamadas vías cosmológicas, las más conocidas son </a:t>
            </a:r>
            <a:r>
              <a:rPr lang="es-E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“cinco vías”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Santo Tomás de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Aquino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ecogen 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reflexiones de filósofos anteriores a él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FFFF00"/>
              </a:buClr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su comprensión se precisa conocer algunos elementos de </a:t>
            </a:r>
            <a:r>
              <a:rPr lang="es-E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filosofía/metafísica</a:t>
            </a: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AR" sz="4800" dirty="0" smtClean="0"/>
          </a:p>
        </p:txBody>
      </p:sp>
      <p:pic>
        <p:nvPicPr>
          <p:cNvPr id="7175" name="Picture 8" descr="http://i.ytimg.com/vi/5aqr-ePGEdk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1" y="552128"/>
            <a:ext cx="5536303" cy="415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://t1.gstatic.com/images?q=tbn:ANd9GcS3j11gAlP32zMtHeWceFPeKQPP2R8SOwqDiB5aqEwIyhbS8lc&amp;t=1&amp;usg=__B80qS_Vy4I8naYoT_fTJ6tUaQk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8" y="4849284"/>
            <a:ext cx="2931528" cy="45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t3.gstatic.com/images?q=tbn:ANd9GcQ6qZpSffGkBDXlwovUvbi6x4-sYAd860zGeGvs2JtmHg_VXLQ&amp;t=1&amp;usg=__JxvNquHO826_puiJLPVt7qn8vT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34" y="4881146"/>
            <a:ext cx="2305510" cy="25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8" descr="data:image/jpg;base64,/9j/4AAQSkZJRgABAQAAAQABAAD/2wCEAAkGBhMSEBQUExQREhQVFRYOFRcWEBYXFhQWFxUaFhUWFxYjJzIeFxkvHBceIDIhLycqLCwtFR89OzE2NSgrLDUBCQoKDQsNGQ8OGTUkHyQ1NTAyLTE1LzQ0NTYwNTU0NDQxNCo1Myw1NDQ0NSwyKy01LCwsNCw0NC80LCwsNCwsNP/AABEIAFMASwMBIgACEQEDEQH/xAAcAAACAgMBAQAAAAAAAAAAAAAABwQGAQUIAgP/xAA9EAACAQMCAwIJCwMFAQAAAAABAgMABBESIQUTMQYiBxcjNEFTYXGzFDJRVHN0kpOx0tNCgbIWJDNioRX/xAAaAQACAwEBAAAAAAAAAAAAAAAAAwIEBQYB/8QALhEAAQIDAwsEAwAAAAAAAAAAAQACAwQREiExBRMiMlFhgaGx0fAUQZHBFTNx/9oADAMBAAIRAxEAPwB13dyI43kbJCK0hx1woJOPbtS6Hh6svq99+C3/AJavnH/NLj7GX4ZrlCM7D3D9KTFeWUotKQlYcyXB9bqYJ5jw82X1e+/Bb/y0ePmz+r334Lf+WkeR6RRmkeoctX8RA2nl2TwHh4s/q99+C3/lo8fNn9XvvwW/8tI8Vkij1DkfiIFMT8jsnf4+rL1F9+C3/lo8fNn9XvvwW/8ALSONZNHqHIGSIG08uy6f7I9rYuIwGaFZUUO0JEgQNlQpPzWYY7w9Nbylh4BPM7j7wfhpTPq401AK5yKwMiOaPYkKBx/zS4+xl/wNcpJ81fcP0rq3j/mlx9jL8M1yjEuw9w/Sq0xgFs5G1n8PtSrC35kscZYIHdYyxUkKGOCxA3IHX+1WqfsPEr7yzaDDcXCsIomVuQuvuyK5RgV9uQeoHWqnaXTRSLIjFXRg6kY2ZTkHfatg3aq5Lo/MClNZULDEiZkGJCY1UI5YbEkHPppDCwC8LVmGTDnDNuoPNy3Nl2IjnDiOaXmC1iu41aJMSSSoziEEN12AB99Zm7DL8uhtlldw0XymaQRAhFGrUUAJLjK4B9OoVprftZdRuzpIFZjGxPJhJHK/4gmV8mANgq4GPRRL2ruXUqXQholtT/t4ATEralTUEyN9+ucgfQKnah7FWEKdBOkPOCh8V4c0E8sL7NG7RH2lTjI9hG/96isKl8W4vLcyGSZgz4CahHGmQowuQgAJxtnGcAfQKib4pJpW5acO0WC3juTr8Anmdx94Pw0pn0sPAL5ncfeD8NKZ9aTNULipn9z/AOnqoPHcfJZ85xyZM4640HOB6TSFg4NYP8gCpdKLxwi5nQ6VF01scjTscYf+rcaeh1U+eP8Amlx9jL/ga5fi45chYsT3A5SgReXk8kNOnye/c222xtSozgKVV3J0J8QusGnhVtu+ydqXkMYuTFDDNO+mQOJmj5fk4nKKVI5nf7hwBtXwi7MW5QyaZ8PYScRSMyjWjRyiLSW099GzqBwDgVXJO0Ny7q73FwzpnQ7TyFkz10sTlc+ysxcfulkaRbm5DuAHcXEgdgOgZs5IFIts2LVEtMlo0+Z848FYLDshGq2guFuDJdzvbYRgvycKyKCylSWc69enbuivdt2MizDERLPJP8p0yRzRxRLyJHjAUMMSHuayNa91hiq0nG7leZpnuF5pJkxPIOYTsS+/ePvrzZ8XnhQpFNPGhOoqkzqpPTOAcZrwPZsUnS0y4nT6+d1ZbbszAyRNiYkWU3EJFSVWMrRSmLRGdOFUldRbvEKdgeteOAdmre6uBnnW9vyUZjI6AiSRuWmlzgOmrLdASEb6Krp41cZj8vPmHaLyz+SGMYj37mw9GOlev/uXHe8vcd5llby0nedcaXO+7DAweoxRbZsQJeZv0+ZTk8CNo0VvdxuMPHdPGw+hlRFP/opk0tvAheSS21y8rvI5uN2d2ZjiJAMsdztTJq63VFFzMeuddaxqeqgcf80uPsZfhmuauAdm3uoXdXQcsAFcOznuFtWlQSE2wW6AsPfXSvH/ADS4+xl/wNcvcM43NAgET6QcSDycbFW06daMwLRtg41KQaTGs3WlpZNztImaN932po7I3RKjlfOj56kyIAU1BdWrOMZIH9xWW7JXAWM6VJk5x0iRdUYgYrK0mdkAIO+fR7RW4jk4k0EU+Q2tvksam2iaRkZOcWwY8cvEGc56qT6STFs7q+luxBrWOUvKTzIYQqiRDJPr7mOUVy5XBQ9cemk2WbCtLPzDgSHNux4KDw3s28lybaR1t5QdADqzam+gaQfRvnpj30f6XnbDQgTxtpCOpC6wzBAwRsMF1nQSRgMMV91hv1na60SGRJWjaVkRgJAwiYYYadi6r0wNQ6VLtLfiUaFAJEERR1TkKxJNzoWNSEIC84E8skLlDtkUBraXgqT48UOq2I32u3++9ayTsndKUDRadbLGDrQjL6tPQ/8ARh70I61jiPZe4iErmNuVFJyS7AL3sKQNOcg4dTjrv763BuOKmQJy31polAFpbgjS8ip0Tc62kXT1JZxg5Naa67UXLo6PJ3ZMK45USltOMAsFDf0jbO+N68IYBgVKHEmXuGk0j3omt4BfM7j7wfhpTPpYeATzO4+8H4aUz6us1QuZmf3P/p6qBx/zS4+xl+Ga5Tj3Ue4fpXWPFLYyQSouMvG8Yz0yykDPs3pBv4GuJocBIGwAMrO2Dt7UBpMdheBRaGS5mHLudnDStPtaSHthdIsaq6jladJ5Meruo0ahnxlhodlwSdmqHHxyZJHkVgHkXQzBFyBt8zbubKBkY2FWbxQ8T9VD+ef21g+CDifqofzz+2k2Iq0fUSArQi/cey18vbWWSKdJgshmU6WVY4zGzPG7sMJkgmJSVyASCeu9fGXtpdMSzGAkjBzaQ9DLzz/T63v+8D6K248EPE/VQ/nn9tY8UHE/VQ/nn9te2Yyjnsnbvg9lqv8AW13qDaogdiMW0IAYSmZX06caxIzMG6gscda0TuSSSSSTkk9STuSaufih4n6qH88/trHig4n6qH88/trww4pxTWTcjD1CBwPZXnwC+Z3H3g/DSmfVG8E/Ze4sbaVLhVVnlMo0tqGNCjrgfRV5q40UaAuZjuDornDAk9UUUUVJKRRRRQhFFFFCEUUUUIRRRRQhf//Z"/>
          <p:cNvSpPr>
            <a:spLocks noChangeAspect="1" noChangeArrowheads="1"/>
          </p:cNvSpPr>
          <p:nvPr/>
        </p:nvSpPr>
        <p:spPr bwMode="auto">
          <a:xfrm>
            <a:off x="207434" y="-2097617"/>
            <a:ext cx="952500" cy="10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9" name="AutoShape 20" descr="data:image/jpg;base64,/9j/4AAQSkZJRgABAQAAAQABAAD/2wCEAAkGBhMSEBQUExQREhQVFRYOFRcWEBYXFhQWFxUaFhUWFxYjJzIeFxkvHBceIDIhLycqLCwtFR89OzE2NSgrLDUBCQoKDQsNGQ8OGTUkHyQ1NTAyLTE1LzQ0NTYwNTU0NDQxNCo1Myw1NDQ0NSwyKy01LCwsNCw0NC80LCwsNCwsNP/AABEIAFMASwMBIgACEQEDEQH/xAAcAAACAgMBAQAAAAAAAAAAAAAABwQGAQUIAgP/xAA9EAACAQMCAwIJCwMFAQAAAAABAgMABBESIQUTMQYiBxcjNEFTYXGzFDJRVHN0kpOx0tNCgbIWJDNioRX/xAAaAQACAwEBAAAAAAAAAAAAAAAAAwIEBQYB/8QALhEAAQIDAwsEAwAAAAAAAAAAAQACAwQREiExBRMiMlFhgaGx0fAUQZHBFTNx/9oADAMBAAIRAxEAPwB13dyI43kbJCK0hx1woJOPbtS6Hh6svq99+C3/AJavnH/NLj7GX4ZrlCM7D3D9KTFeWUotKQlYcyXB9bqYJ5jw82X1e+/Bb/y0ePmz+r334Lf+WkeR6RRmkeoctX8RA2nl2TwHh4s/q99+C3/lo8fNn9XvvwW/8tI8Vkij1DkfiIFMT8jsnf4+rL1F9+C3/lo8fNn9XvvwW/8ALSONZNHqHIGSIG08uy6f7I9rYuIwGaFZUUO0JEgQNlQpPzWYY7w9Nbylh4BPM7j7wfhpTPq401AK5yKwMiOaPYkKBx/zS4+xl/wNcpJ81fcP0rq3j/mlx9jL8M1yjEuw9w/Sq0xgFs5G1n8PtSrC35kscZYIHdYyxUkKGOCxA3IHX+1WqfsPEr7yzaDDcXCsIomVuQuvuyK5RgV9uQeoHWqnaXTRSLIjFXRg6kY2ZTkHfatg3aq5Lo/MClNZULDEiZkGJCY1UI5YbEkHPppDCwC8LVmGTDnDNuoPNy3Nl2IjnDiOaXmC1iu41aJMSSSoziEEN12AB99Zm7DL8uhtlldw0XymaQRAhFGrUUAJLjK4B9OoVprftZdRuzpIFZjGxPJhJHK/4gmV8mANgq4GPRRL2ruXUqXQholtT/t4ATEralTUEyN9+ucgfQKnah7FWEKdBOkPOCh8V4c0E8sL7NG7RH2lTjI9hG/96isKl8W4vLcyGSZgz4CahHGmQowuQgAJxtnGcAfQKib4pJpW5acO0WC3juTr8Anmdx94Pw0pn0sPAL5ncfeD8NKZ9aTNULipn9z/AOnqoPHcfJZ85xyZM4640HOB6TSFg4NYP8gCpdKLxwi5nQ6VF01scjTscYf+rcaeh1U+eP8Amlx9jL/ga5fi45chYsT3A5SgReXk8kNOnye/c222xtSozgKVV3J0J8QusGnhVtu+ydqXkMYuTFDDNO+mQOJmj5fk4nKKVI5nf7hwBtXwi7MW5QyaZ8PYScRSMyjWjRyiLSW099GzqBwDgVXJO0Ny7q73FwzpnQ7TyFkz10sTlc+ysxcfulkaRbm5DuAHcXEgdgOgZs5IFIts2LVEtMlo0+Z848FYLDshGq2guFuDJdzvbYRgvycKyKCylSWc69enbuivdt2MizDERLPJP8p0yRzRxRLyJHjAUMMSHuayNa91hiq0nG7leZpnuF5pJkxPIOYTsS+/ePvrzZ8XnhQpFNPGhOoqkzqpPTOAcZrwPZsUnS0y4nT6+d1ZbbszAyRNiYkWU3EJFSVWMrRSmLRGdOFUldRbvEKdgeteOAdmre6uBnnW9vyUZjI6AiSRuWmlzgOmrLdASEb6Krp41cZj8vPmHaLyz+SGMYj37mw9GOlev/uXHe8vcd5llby0nedcaXO+7DAweoxRbZsQJeZv0+ZTk8CNo0VvdxuMPHdPGw+hlRFP/opk0tvAheSS21y8rvI5uN2d2ZjiJAMsdztTJq63VFFzMeuddaxqeqgcf80uPsZfhmuauAdm3uoXdXQcsAFcOznuFtWlQSE2wW6AsPfXSvH/ADS4+xl/wNcvcM43NAgET6QcSDycbFW06daMwLRtg41KQaTGs3WlpZNztImaN932po7I3RKjlfOj56kyIAU1BdWrOMZIH9xWW7JXAWM6VJk5x0iRdUYgYrK0mdkAIO+fR7RW4jk4k0EU+Q2tvksam2iaRkZOcWwY8cvEGc56qT6STFs7q+luxBrWOUvKTzIYQqiRDJPr7mOUVy5XBQ9cemk2WbCtLPzDgSHNux4KDw3s28lybaR1t5QdADqzam+gaQfRvnpj30f6XnbDQgTxtpCOpC6wzBAwRsMF1nQSRgMMV91hv1na60SGRJWjaVkRgJAwiYYYadi6r0wNQ6VLtLfiUaFAJEERR1TkKxJNzoWNSEIC84E8skLlDtkUBraXgqT48UOq2I32u3++9ayTsndKUDRadbLGDrQjL6tPQ/8ARh70I61jiPZe4iErmNuVFJyS7AL3sKQNOcg4dTjrv763BuOKmQJy31polAFpbgjS8ip0Tc62kXT1JZxg5Naa67UXLo6PJ3ZMK45USltOMAsFDf0jbO+N68IYBgVKHEmXuGk0j3omt4BfM7j7wfhpTPpYeATzO4+8H4aUz6us1QuZmf3P/p6qBx/zS4+xl+Ga5Tj3Ue4fpXWPFLYyQSouMvG8Yz0yykDPs3pBv4GuJocBIGwAMrO2Dt7UBpMdheBRaGS5mHLudnDStPtaSHthdIsaq6jladJ5Meruo0ahnxlhodlwSdmqHHxyZJHkVgHkXQzBFyBt8zbubKBkY2FWbxQ8T9VD+ef21g+CDifqofzz+2k2Iq0fUSArQi/cey18vbWWSKdJgshmU6WVY4zGzPG7sMJkgmJSVyASCeu9fGXtpdMSzGAkjBzaQ9DLzz/T63v+8D6K248EPE/VQ/nn9tY8UHE/VQ/nn9te2Yyjnsnbvg9lqv8AW13qDaogdiMW0IAYSmZX06caxIzMG6gscda0TuSSSSSTkk9STuSaufih4n6qH88/trHig4n6qH88/trww4pxTWTcjD1CBwPZXnwC+Z3H3g/DSmfVG8E/Ze4sbaVLhVVnlMo0tqGNCjrgfRV5q40UaAuZjuDornDAk9UUUUVJKRRRRQhFFFFCEUUUUIRRRRQhf//Z"/>
          <p:cNvSpPr>
            <a:spLocks noChangeAspect="1" noChangeArrowheads="1"/>
          </p:cNvSpPr>
          <p:nvPr/>
        </p:nvSpPr>
        <p:spPr bwMode="auto">
          <a:xfrm>
            <a:off x="207434" y="-2097617"/>
            <a:ext cx="952500" cy="10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80" name="Picture 22" descr="http://www.elaleph.com/images/libros/7778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3" y="7464896"/>
            <a:ext cx="2310891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6EECF-4C36-4B5E-83F8-35145B63FAF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909</Words>
  <Application>Microsoft Office PowerPoint</Application>
  <PresentationFormat>Personalizado</PresentationFormat>
  <Paragraphs>204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Bernard MT Condensed</vt:lpstr>
      <vt:lpstr>Calibri</vt:lpstr>
      <vt:lpstr>Elephant</vt:lpstr>
      <vt:lpstr>Times New Roman</vt:lpstr>
      <vt:lpstr>Tema de Office</vt:lpstr>
      <vt:lpstr>La FE cristiana</vt:lpstr>
      <vt:lpstr>Introducción al curso</vt:lpstr>
      <vt:lpstr>Presentación de PowerPoint</vt:lpstr>
      <vt:lpstr>Presentación de PowerPoint</vt:lpstr>
      <vt:lpstr>Presentación de PowerPoint</vt:lpstr>
      <vt:lpstr>1. La dimensión religiosa del ser humano</vt:lpstr>
      <vt:lpstr>Presentación de PowerPoint</vt:lpstr>
      <vt:lpstr>2. De las criaturas materiales a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 espíritu humano manifiesta a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La negación de Dios:  las causas del ateísmo</vt:lpstr>
      <vt:lpstr>Presentación de PowerPoint</vt:lpstr>
      <vt:lpstr>Presentación de PowerPoint</vt:lpstr>
      <vt:lpstr>Presentación de PowerPoint</vt:lpstr>
      <vt:lpstr>Presentación de PowerPoint</vt:lpstr>
      <vt:lpstr>5. El agnosticismo y la indiferencia religiosa</vt:lpstr>
      <vt:lpstr>Presentación de PowerPoint</vt:lpstr>
      <vt:lpstr>Presentación de PowerPoint</vt:lpstr>
      <vt:lpstr>6. El pluralismo religioso: hay un único  y verdadero Dios, que se ha revelado en Jesucristo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54</cp:revision>
  <dcterms:created xsi:type="dcterms:W3CDTF">2010-08-10T14:04:34Z</dcterms:created>
  <dcterms:modified xsi:type="dcterms:W3CDTF">2017-08-17T21:20:36Z</dcterms:modified>
</cp:coreProperties>
</file>